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4" r:id="rId2"/>
    <p:sldId id="270" r:id="rId3"/>
    <p:sldId id="275" r:id="rId4"/>
    <p:sldId id="257" r:id="rId5"/>
    <p:sldId id="261" r:id="rId6"/>
    <p:sldId id="259" r:id="rId7"/>
    <p:sldId id="264" r:id="rId8"/>
    <p:sldId id="262" r:id="rId9"/>
    <p:sldId id="263" r:id="rId10"/>
    <p:sldId id="256" r:id="rId11"/>
    <p:sldId id="260" r:id="rId12"/>
    <p:sldId id="276" r:id="rId13"/>
    <p:sldId id="277" r:id="rId14"/>
    <p:sldId id="265" r:id="rId15"/>
    <p:sldId id="258" r:id="rId1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2" d="100"/>
          <a:sy n="82" d="100"/>
        </p:scale>
        <p:origin x="643" y="77"/>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18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037978-6EAA-4973-86E1-B2760BD77CE8}" type="datetimeFigureOut">
              <a:rPr lang="sv-SE" smtClean="0"/>
              <a:pPr/>
              <a:t>2019-04-06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77B17D-451B-48B1-82E3-F7A6BBE7CFFC}" type="slidenum">
              <a:rPr lang="sv-SE" smtClean="0"/>
              <a:pPr/>
              <a:t>‹#›</a:t>
            </a:fld>
            <a:endParaRPr lang="sv-SE"/>
          </a:p>
        </p:txBody>
      </p:sp>
    </p:spTree>
    <p:extLst>
      <p:ext uri="{BB962C8B-B14F-4D97-AF65-F5344CB8AC3E}">
        <p14:creationId xmlns:p14="http://schemas.microsoft.com/office/powerpoint/2010/main" val="1576916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9ABBB4-D1DC-468B-8EC5-D707E30B0051}"/>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1CF90D8-5142-4216-AEED-2A80517266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044E3380-3AD4-4CE6-9477-CA85FCA8726A}"/>
              </a:ext>
            </a:extLst>
          </p:cNvPr>
          <p:cNvSpPr>
            <a:spLocks noGrp="1"/>
          </p:cNvSpPr>
          <p:nvPr>
            <p:ph type="dt" sz="half" idx="10"/>
          </p:nvPr>
        </p:nvSpPr>
        <p:spPr/>
        <p:txBody>
          <a:bodyPr/>
          <a:lstStyle/>
          <a:p>
            <a:fld id="{ECD2B786-1F33-4BED-91C2-B82A9C49C9F9}" type="datetime1">
              <a:rPr lang="sv-SE" smtClean="0"/>
              <a:pPr/>
              <a:t>2019-04-06</a:t>
            </a:fld>
            <a:endParaRPr lang="sv-SE"/>
          </a:p>
        </p:txBody>
      </p:sp>
      <p:sp>
        <p:nvSpPr>
          <p:cNvPr id="5" name="Platshållare för sidfot 4">
            <a:extLst>
              <a:ext uri="{FF2B5EF4-FFF2-40B4-BE49-F238E27FC236}">
                <a16:creationId xmlns:a16="http://schemas.microsoft.com/office/drawing/2014/main" id="{18384E93-4CF0-427B-90D1-E7E1A41F8B94}"/>
              </a:ext>
            </a:extLst>
          </p:cNvPr>
          <p:cNvSpPr>
            <a:spLocks noGrp="1"/>
          </p:cNvSpPr>
          <p:nvPr>
            <p:ph type="ftr" sz="quarter" idx="11"/>
          </p:nvPr>
        </p:nvSpPr>
        <p:spPr/>
        <p:txBody>
          <a:bodyPr/>
          <a:lstStyle/>
          <a:p>
            <a:r>
              <a:rPr lang="sv-SE"/>
              <a:t>Bo Seborn 2018-03-20</a:t>
            </a:r>
          </a:p>
        </p:txBody>
      </p:sp>
      <p:sp>
        <p:nvSpPr>
          <p:cNvPr id="6" name="Platshållare för bildnummer 5">
            <a:extLst>
              <a:ext uri="{FF2B5EF4-FFF2-40B4-BE49-F238E27FC236}">
                <a16:creationId xmlns:a16="http://schemas.microsoft.com/office/drawing/2014/main" id="{5270D9DB-2E57-44BC-A4B5-57707534F722}"/>
              </a:ext>
            </a:extLst>
          </p:cNvPr>
          <p:cNvSpPr>
            <a:spLocks noGrp="1"/>
          </p:cNvSpPr>
          <p:nvPr>
            <p:ph type="sldNum" sz="quarter" idx="12"/>
          </p:nvPr>
        </p:nvSpPr>
        <p:spPr/>
        <p:txBody>
          <a:bodyPr/>
          <a:lstStyle/>
          <a:p>
            <a:fld id="{21AB441C-F6CE-4A52-8791-F101D1990089}" type="slidenum">
              <a:rPr lang="sv-SE" smtClean="0"/>
              <a:pPr/>
              <a:t>‹#›</a:t>
            </a:fld>
            <a:endParaRPr lang="sv-SE"/>
          </a:p>
        </p:txBody>
      </p:sp>
    </p:spTree>
    <p:extLst>
      <p:ext uri="{BB962C8B-B14F-4D97-AF65-F5344CB8AC3E}">
        <p14:creationId xmlns:p14="http://schemas.microsoft.com/office/powerpoint/2010/main" val="4170566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01B1C1-D768-4E78-902E-29A73606D98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6A659F5-4934-43DB-B6FC-89426C2F53E0}"/>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13A6FD5-F735-466C-9C46-E24FDC11D383}"/>
              </a:ext>
            </a:extLst>
          </p:cNvPr>
          <p:cNvSpPr>
            <a:spLocks noGrp="1"/>
          </p:cNvSpPr>
          <p:nvPr>
            <p:ph type="dt" sz="half" idx="10"/>
          </p:nvPr>
        </p:nvSpPr>
        <p:spPr/>
        <p:txBody>
          <a:bodyPr/>
          <a:lstStyle/>
          <a:p>
            <a:fld id="{C05A9108-D04B-4BE8-8397-C8B6DA2B2A7F}" type="datetime1">
              <a:rPr lang="sv-SE" smtClean="0"/>
              <a:pPr/>
              <a:t>2019-04-06</a:t>
            </a:fld>
            <a:endParaRPr lang="sv-SE"/>
          </a:p>
        </p:txBody>
      </p:sp>
      <p:sp>
        <p:nvSpPr>
          <p:cNvPr id="5" name="Platshållare för sidfot 4">
            <a:extLst>
              <a:ext uri="{FF2B5EF4-FFF2-40B4-BE49-F238E27FC236}">
                <a16:creationId xmlns:a16="http://schemas.microsoft.com/office/drawing/2014/main" id="{11864DCC-23BF-4C76-8F74-E9AC7AC197A7}"/>
              </a:ext>
            </a:extLst>
          </p:cNvPr>
          <p:cNvSpPr>
            <a:spLocks noGrp="1"/>
          </p:cNvSpPr>
          <p:nvPr>
            <p:ph type="ftr" sz="quarter" idx="11"/>
          </p:nvPr>
        </p:nvSpPr>
        <p:spPr/>
        <p:txBody>
          <a:bodyPr/>
          <a:lstStyle/>
          <a:p>
            <a:r>
              <a:rPr lang="sv-SE"/>
              <a:t>Bo Seborn 2018-03-20</a:t>
            </a:r>
          </a:p>
        </p:txBody>
      </p:sp>
      <p:sp>
        <p:nvSpPr>
          <p:cNvPr id="6" name="Platshållare för bildnummer 5">
            <a:extLst>
              <a:ext uri="{FF2B5EF4-FFF2-40B4-BE49-F238E27FC236}">
                <a16:creationId xmlns:a16="http://schemas.microsoft.com/office/drawing/2014/main" id="{2CA7DBF9-309F-40C7-9B00-7F900EEFB2E0}"/>
              </a:ext>
            </a:extLst>
          </p:cNvPr>
          <p:cNvSpPr>
            <a:spLocks noGrp="1"/>
          </p:cNvSpPr>
          <p:nvPr>
            <p:ph type="sldNum" sz="quarter" idx="12"/>
          </p:nvPr>
        </p:nvSpPr>
        <p:spPr/>
        <p:txBody>
          <a:bodyPr/>
          <a:lstStyle/>
          <a:p>
            <a:fld id="{21AB441C-F6CE-4A52-8791-F101D1990089}" type="slidenum">
              <a:rPr lang="sv-SE" smtClean="0"/>
              <a:pPr/>
              <a:t>‹#›</a:t>
            </a:fld>
            <a:endParaRPr lang="sv-SE"/>
          </a:p>
        </p:txBody>
      </p:sp>
    </p:spTree>
    <p:extLst>
      <p:ext uri="{BB962C8B-B14F-4D97-AF65-F5344CB8AC3E}">
        <p14:creationId xmlns:p14="http://schemas.microsoft.com/office/powerpoint/2010/main" val="296284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C5C7AA29-CB3F-4541-910C-CBD4C708A16D}"/>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3BB0F81-2E5A-4B28-ABB0-4F1192F3432A}"/>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D987FC0-2D1D-45C7-B29F-6826F4E83207}"/>
              </a:ext>
            </a:extLst>
          </p:cNvPr>
          <p:cNvSpPr>
            <a:spLocks noGrp="1"/>
          </p:cNvSpPr>
          <p:nvPr>
            <p:ph type="dt" sz="half" idx="10"/>
          </p:nvPr>
        </p:nvSpPr>
        <p:spPr/>
        <p:txBody>
          <a:bodyPr/>
          <a:lstStyle/>
          <a:p>
            <a:fld id="{C12E805D-7EC3-478C-9370-2452C9314282}" type="datetime1">
              <a:rPr lang="sv-SE" smtClean="0"/>
              <a:pPr/>
              <a:t>2019-04-06</a:t>
            </a:fld>
            <a:endParaRPr lang="sv-SE"/>
          </a:p>
        </p:txBody>
      </p:sp>
      <p:sp>
        <p:nvSpPr>
          <p:cNvPr id="5" name="Platshållare för sidfot 4">
            <a:extLst>
              <a:ext uri="{FF2B5EF4-FFF2-40B4-BE49-F238E27FC236}">
                <a16:creationId xmlns:a16="http://schemas.microsoft.com/office/drawing/2014/main" id="{E32BA2E8-5546-4CB4-8F6F-C8217FBCB7DF}"/>
              </a:ext>
            </a:extLst>
          </p:cNvPr>
          <p:cNvSpPr>
            <a:spLocks noGrp="1"/>
          </p:cNvSpPr>
          <p:nvPr>
            <p:ph type="ftr" sz="quarter" idx="11"/>
          </p:nvPr>
        </p:nvSpPr>
        <p:spPr/>
        <p:txBody>
          <a:bodyPr/>
          <a:lstStyle/>
          <a:p>
            <a:r>
              <a:rPr lang="sv-SE"/>
              <a:t>Bo Seborn 2018-03-20</a:t>
            </a:r>
          </a:p>
        </p:txBody>
      </p:sp>
      <p:sp>
        <p:nvSpPr>
          <p:cNvPr id="6" name="Platshållare för bildnummer 5">
            <a:extLst>
              <a:ext uri="{FF2B5EF4-FFF2-40B4-BE49-F238E27FC236}">
                <a16:creationId xmlns:a16="http://schemas.microsoft.com/office/drawing/2014/main" id="{B3DB9636-78B7-48DD-AC1F-196C81D0FD2F}"/>
              </a:ext>
            </a:extLst>
          </p:cNvPr>
          <p:cNvSpPr>
            <a:spLocks noGrp="1"/>
          </p:cNvSpPr>
          <p:nvPr>
            <p:ph type="sldNum" sz="quarter" idx="12"/>
          </p:nvPr>
        </p:nvSpPr>
        <p:spPr/>
        <p:txBody>
          <a:bodyPr/>
          <a:lstStyle/>
          <a:p>
            <a:fld id="{21AB441C-F6CE-4A52-8791-F101D1990089}" type="slidenum">
              <a:rPr lang="sv-SE" smtClean="0"/>
              <a:pPr/>
              <a:t>‹#›</a:t>
            </a:fld>
            <a:endParaRPr lang="sv-SE"/>
          </a:p>
        </p:txBody>
      </p:sp>
    </p:spTree>
    <p:extLst>
      <p:ext uri="{BB962C8B-B14F-4D97-AF65-F5344CB8AC3E}">
        <p14:creationId xmlns:p14="http://schemas.microsoft.com/office/powerpoint/2010/main" val="2892858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A1BD75-24E4-4A74-B888-1CE79C8BEC3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BBC8BF9-02DF-4EB9-9B2F-920BCA24BB33}"/>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80DA3A9-0C48-4EC0-9624-F0EB0D71B983}"/>
              </a:ext>
            </a:extLst>
          </p:cNvPr>
          <p:cNvSpPr>
            <a:spLocks noGrp="1"/>
          </p:cNvSpPr>
          <p:nvPr>
            <p:ph type="dt" sz="half" idx="10"/>
          </p:nvPr>
        </p:nvSpPr>
        <p:spPr/>
        <p:txBody>
          <a:bodyPr/>
          <a:lstStyle/>
          <a:p>
            <a:fld id="{6A25375E-83F6-49E9-82CA-E6685515D03E}" type="datetime1">
              <a:rPr lang="sv-SE" smtClean="0"/>
              <a:pPr/>
              <a:t>2019-04-06</a:t>
            </a:fld>
            <a:endParaRPr lang="sv-SE"/>
          </a:p>
        </p:txBody>
      </p:sp>
      <p:sp>
        <p:nvSpPr>
          <p:cNvPr id="5" name="Platshållare för sidfot 4">
            <a:extLst>
              <a:ext uri="{FF2B5EF4-FFF2-40B4-BE49-F238E27FC236}">
                <a16:creationId xmlns:a16="http://schemas.microsoft.com/office/drawing/2014/main" id="{98E4BBD1-7E4E-43CC-92D1-E54E645AD9CE}"/>
              </a:ext>
            </a:extLst>
          </p:cNvPr>
          <p:cNvSpPr>
            <a:spLocks noGrp="1"/>
          </p:cNvSpPr>
          <p:nvPr>
            <p:ph type="ftr" sz="quarter" idx="11"/>
          </p:nvPr>
        </p:nvSpPr>
        <p:spPr/>
        <p:txBody>
          <a:bodyPr/>
          <a:lstStyle/>
          <a:p>
            <a:r>
              <a:rPr lang="sv-SE"/>
              <a:t>Bo Seborn 2018-03-20</a:t>
            </a:r>
          </a:p>
        </p:txBody>
      </p:sp>
      <p:sp>
        <p:nvSpPr>
          <p:cNvPr id="6" name="Platshållare för bildnummer 5">
            <a:extLst>
              <a:ext uri="{FF2B5EF4-FFF2-40B4-BE49-F238E27FC236}">
                <a16:creationId xmlns:a16="http://schemas.microsoft.com/office/drawing/2014/main" id="{58866C3A-94E3-44EE-ACDD-D4634A1472DB}"/>
              </a:ext>
            </a:extLst>
          </p:cNvPr>
          <p:cNvSpPr>
            <a:spLocks noGrp="1"/>
          </p:cNvSpPr>
          <p:nvPr>
            <p:ph type="sldNum" sz="quarter" idx="12"/>
          </p:nvPr>
        </p:nvSpPr>
        <p:spPr/>
        <p:txBody>
          <a:bodyPr/>
          <a:lstStyle/>
          <a:p>
            <a:fld id="{21AB441C-F6CE-4A52-8791-F101D1990089}" type="slidenum">
              <a:rPr lang="sv-SE" smtClean="0"/>
              <a:pPr/>
              <a:t>‹#›</a:t>
            </a:fld>
            <a:endParaRPr lang="sv-SE"/>
          </a:p>
        </p:txBody>
      </p:sp>
    </p:spTree>
    <p:extLst>
      <p:ext uri="{BB962C8B-B14F-4D97-AF65-F5344CB8AC3E}">
        <p14:creationId xmlns:p14="http://schemas.microsoft.com/office/powerpoint/2010/main" val="1707492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91A5FE-DD1D-443D-B047-08D7107BF6EB}"/>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567F4978-97A6-4624-8F8B-47B3A3FD0D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1F54EAB4-DF65-4DEA-B99B-A124DDF06106}"/>
              </a:ext>
            </a:extLst>
          </p:cNvPr>
          <p:cNvSpPr>
            <a:spLocks noGrp="1"/>
          </p:cNvSpPr>
          <p:nvPr>
            <p:ph type="dt" sz="half" idx="10"/>
          </p:nvPr>
        </p:nvSpPr>
        <p:spPr/>
        <p:txBody>
          <a:bodyPr/>
          <a:lstStyle/>
          <a:p>
            <a:fld id="{D185ECB9-B991-428F-81EA-E855944D6EB4}" type="datetime1">
              <a:rPr lang="sv-SE" smtClean="0"/>
              <a:pPr/>
              <a:t>2019-04-06</a:t>
            </a:fld>
            <a:endParaRPr lang="sv-SE"/>
          </a:p>
        </p:txBody>
      </p:sp>
      <p:sp>
        <p:nvSpPr>
          <p:cNvPr id="5" name="Platshållare för sidfot 4">
            <a:extLst>
              <a:ext uri="{FF2B5EF4-FFF2-40B4-BE49-F238E27FC236}">
                <a16:creationId xmlns:a16="http://schemas.microsoft.com/office/drawing/2014/main" id="{DA041E24-161F-40E6-B37A-45FE38326FA3}"/>
              </a:ext>
            </a:extLst>
          </p:cNvPr>
          <p:cNvSpPr>
            <a:spLocks noGrp="1"/>
          </p:cNvSpPr>
          <p:nvPr>
            <p:ph type="ftr" sz="quarter" idx="11"/>
          </p:nvPr>
        </p:nvSpPr>
        <p:spPr/>
        <p:txBody>
          <a:bodyPr/>
          <a:lstStyle/>
          <a:p>
            <a:r>
              <a:rPr lang="sv-SE"/>
              <a:t>Bo Seborn 2018-03-20</a:t>
            </a:r>
          </a:p>
        </p:txBody>
      </p:sp>
      <p:sp>
        <p:nvSpPr>
          <p:cNvPr id="6" name="Platshållare för bildnummer 5">
            <a:extLst>
              <a:ext uri="{FF2B5EF4-FFF2-40B4-BE49-F238E27FC236}">
                <a16:creationId xmlns:a16="http://schemas.microsoft.com/office/drawing/2014/main" id="{308C6432-DC9C-4FCE-86FD-C1C664470016}"/>
              </a:ext>
            </a:extLst>
          </p:cNvPr>
          <p:cNvSpPr>
            <a:spLocks noGrp="1"/>
          </p:cNvSpPr>
          <p:nvPr>
            <p:ph type="sldNum" sz="quarter" idx="12"/>
          </p:nvPr>
        </p:nvSpPr>
        <p:spPr/>
        <p:txBody>
          <a:bodyPr/>
          <a:lstStyle/>
          <a:p>
            <a:fld id="{21AB441C-F6CE-4A52-8791-F101D1990089}" type="slidenum">
              <a:rPr lang="sv-SE" smtClean="0"/>
              <a:pPr/>
              <a:t>‹#›</a:t>
            </a:fld>
            <a:endParaRPr lang="sv-SE"/>
          </a:p>
        </p:txBody>
      </p:sp>
    </p:spTree>
    <p:extLst>
      <p:ext uri="{BB962C8B-B14F-4D97-AF65-F5344CB8AC3E}">
        <p14:creationId xmlns:p14="http://schemas.microsoft.com/office/powerpoint/2010/main" val="327230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DE002F7-089B-430E-AE9D-19E592D8534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61A19BE-8584-41C3-BD25-AC185C0E7F02}"/>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EAC9A840-1CD3-462C-B586-C0628AF2961F}"/>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CB062077-66EE-475B-B12C-6D84144C8BC1}"/>
              </a:ext>
            </a:extLst>
          </p:cNvPr>
          <p:cNvSpPr>
            <a:spLocks noGrp="1"/>
          </p:cNvSpPr>
          <p:nvPr>
            <p:ph type="dt" sz="half" idx="10"/>
          </p:nvPr>
        </p:nvSpPr>
        <p:spPr/>
        <p:txBody>
          <a:bodyPr/>
          <a:lstStyle/>
          <a:p>
            <a:fld id="{0FF76BD8-6E0F-4B0A-8895-59516E4CF166}" type="datetime1">
              <a:rPr lang="sv-SE" smtClean="0"/>
              <a:pPr/>
              <a:t>2019-04-06</a:t>
            </a:fld>
            <a:endParaRPr lang="sv-SE"/>
          </a:p>
        </p:txBody>
      </p:sp>
      <p:sp>
        <p:nvSpPr>
          <p:cNvPr id="6" name="Platshållare för sidfot 5">
            <a:extLst>
              <a:ext uri="{FF2B5EF4-FFF2-40B4-BE49-F238E27FC236}">
                <a16:creationId xmlns:a16="http://schemas.microsoft.com/office/drawing/2014/main" id="{D6CA5F95-3B83-4046-B98B-D986F2E235A0}"/>
              </a:ext>
            </a:extLst>
          </p:cNvPr>
          <p:cNvSpPr>
            <a:spLocks noGrp="1"/>
          </p:cNvSpPr>
          <p:nvPr>
            <p:ph type="ftr" sz="quarter" idx="11"/>
          </p:nvPr>
        </p:nvSpPr>
        <p:spPr/>
        <p:txBody>
          <a:bodyPr/>
          <a:lstStyle/>
          <a:p>
            <a:r>
              <a:rPr lang="sv-SE"/>
              <a:t>Bo Seborn 2018-03-20</a:t>
            </a:r>
          </a:p>
        </p:txBody>
      </p:sp>
      <p:sp>
        <p:nvSpPr>
          <p:cNvPr id="7" name="Platshållare för bildnummer 6">
            <a:extLst>
              <a:ext uri="{FF2B5EF4-FFF2-40B4-BE49-F238E27FC236}">
                <a16:creationId xmlns:a16="http://schemas.microsoft.com/office/drawing/2014/main" id="{F088C7E5-180D-4C25-961A-9D3997FBC820}"/>
              </a:ext>
            </a:extLst>
          </p:cNvPr>
          <p:cNvSpPr>
            <a:spLocks noGrp="1"/>
          </p:cNvSpPr>
          <p:nvPr>
            <p:ph type="sldNum" sz="quarter" idx="12"/>
          </p:nvPr>
        </p:nvSpPr>
        <p:spPr/>
        <p:txBody>
          <a:bodyPr/>
          <a:lstStyle/>
          <a:p>
            <a:fld id="{21AB441C-F6CE-4A52-8791-F101D1990089}" type="slidenum">
              <a:rPr lang="sv-SE" smtClean="0"/>
              <a:pPr/>
              <a:t>‹#›</a:t>
            </a:fld>
            <a:endParaRPr lang="sv-SE"/>
          </a:p>
        </p:txBody>
      </p:sp>
    </p:spTree>
    <p:extLst>
      <p:ext uri="{BB962C8B-B14F-4D97-AF65-F5344CB8AC3E}">
        <p14:creationId xmlns:p14="http://schemas.microsoft.com/office/powerpoint/2010/main" val="3677686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78A5C9A-1331-4E8A-B455-C00094DE9EE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6254453-753F-42DA-9992-76C27EE63D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D64B22FA-99B6-4768-9EB0-69DB5743D069}"/>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47AEFC0-38C1-47BF-95D4-B53D965732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D24E0878-B911-43D9-A885-340B1F07700B}"/>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1B1C29F0-8CDC-4AFE-94FE-18A4390E0E71}"/>
              </a:ext>
            </a:extLst>
          </p:cNvPr>
          <p:cNvSpPr>
            <a:spLocks noGrp="1"/>
          </p:cNvSpPr>
          <p:nvPr>
            <p:ph type="dt" sz="half" idx="10"/>
          </p:nvPr>
        </p:nvSpPr>
        <p:spPr/>
        <p:txBody>
          <a:bodyPr/>
          <a:lstStyle/>
          <a:p>
            <a:fld id="{83AE787B-5587-4D38-BF70-FA1C957C8197}" type="datetime1">
              <a:rPr lang="sv-SE" smtClean="0"/>
              <a:pPr/>
              <a:t>2019-04-06</a:t>
            </a:fld>
            <a:endParaRPr lang="sv-SE"/>
          </a:p>
        </p:txBody>
      </p:sp>
      <p:sp>
        <p:nvSpPr>
          <p:cNvPr id="8" name="Platshållare för sidfot 7">
            <a:extLst>
              <a:ext uri="{FF2B5EF4-FFF2-40B4-BE49-F238E27FC236}">
                <a16:creationId xmlns:a16="http://schemas.microsoft.com/office/drawing/2014/main" id="{87318D3A-3A38-4FAD-A3CA-A6A29C76BEA9}"/>
              </a:ext>
            </a:extLst>
          </p:cNvPr>
          <p:cNvSpPr>
            <a:spLocks noGrp="1"/>
          </p:cNvSpPr>
          <p:nvPr>
            <p:ph type="ftr" sz="quarter" idx="11"/>
          </p:nvPr>
        </p:nvSpPr>
        <p:spPr/>
        <p:txBody>
          <a:bodyPr/>
          <a:lstStyle/>
          <a:p>
            <a:r>
              <a:rPr lang="sv-SE"/>
              <a:t>Bo Seborn 2018-03-20</a:t>
            </a:r>
          </a:p>
        </p:txBody>
      </p:sp>
      <p:sp>
        <p:nvSpPr>
          <p:cNvPr id="9" name="Platshållare för bildnummer 8">
            <a:extLst>
              <a:ext uri="{FF2B5EF4-FFF2-40B4-BE49-F238E27FC236}">
                <a16:creationId xmlns:a16="http://schemas.microsoft.com/office/drawing/2014/main" id="{B7572B7E-269A-499F-BE47-FF1EF3108752}"/>
              </a:ext>
            </a:extLst>
          </p:cNvPr>
          <p:cNvSpPr>
            <a:spLocks noGrp="1"/>
          </p:cNvSpPr>
          <p:nvPr>
            <p:ph type="sldNum" sz="quarter" idx="12"/>
          </p:nvPr>
        </p:nvSpPr>
        <p:spPr/>
        <p:txBody>
          <a:bodyPr/>
          <a:lstStyle/>
          <a:p>
            <a:fld id="{21AB441C-F6CE-4A52-8791-F101D1990089}" type="slidenum">
              <a:rPr lang="sv-SE" smtClean="0"/>
              <a:pPr/>
              <a:t>‹#›</a:t>
            </a:fld>
            <a:endParaRPr lang="sv-SE"/>
          </a:p>
        </p:txBody>
      </p:sp>
    </p:spTree>
    <p:extLst>
      <p:ext uri="{BB962C8B-B14F-4D97-AF65-F5344CB8AC3E}">
        <p14:creationId xmlns:p14="http://schemas.microsoft.com/office/powerpoint/2010/main" val="2494671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CA282C-34DE-4F7F-8DAA-465D9D8BBAE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B682E36-9859-4991-A907-56B01498B5EE}"/>
              </a:ext>
            </a:extLst>
          </p:cNvPr>
          <p:cNvSpPr>
            <a:spLocks noGrp="1"/>
          </p:cNvSpPr>
          <p:nvPr>
            <p:ph type="dt" sz="half" idx="10"/>
          </p:nvPr>
        </p:nvSpPr>
        <p:spPr/>
        <p:txBody>
          <a:bodyPr/>
          <a:lstStyle/>
          <a:p>
            <a:fld id="{89DE1042-725E-4FDE-8B5A-820B9C283CB8}" type="datetime1">
              <a:rPr lang="sv-SE" smtClean="0"/>
              <a:pPr/>
              <a:t>2019-04-06</a:t>
            </a:fld>
            <a:endParaRPr lang="sv-SE"/>
          </a:p>
        </p:txBody>
      </p:sp>
      <p:sp>
        <p:nvSpPr>
          <p:cNvPr id="4" name="Platshållare för sidfot 3">
            <a:extLst>
              <a:ext uri="{FF2B5EF4-FFF2-40B4-BE49-F238E27FC236}">
                <a16:creationId xmlns:a16="http://schemas.microsoft.com/office/drawing/2014/main" id="{254DAAB9-57F2-4236-B77C-4E5FDF01B2C4}"/>
              </a:ext>
            </a:extLst>
          </p:cNvPr>
          <p:cNvSpPr>
            <a:spLocks noGrp="1"/>
          </p:cNvSpPr>
          <p:nvPr>
            <p:ph type="ftr" sz="quarter" idx="11"/>
          </p:nvPr>
        </p:nvSpPr>
        <p:spPr/>
        <p:txBody>
          <a:bodyPr/>
          <a:lstStyle/>
          <a:p>
            <a:r>
              <a:rPr lang="sv-SE"/>
              <a:t>Bo Seborn 2018-03-20</a:t>
            </a:r>
          </a:p>
        </p:txBody>
      </p:sp>
      <p:sp>
        <p:nvSpPr>
          <p:cNvPr id="5" name="Platshållare för bildnummer 4">
            <a:extLst>
              <a:ext uri="{FF2B5EF4-FFF2-40B4-BE49-F238E27FC236}">
                <a16:creationId xmlns:a16="http://schemas.microsoft.com/office/drawing/2014/main" id="{7ACF0300-FD1A-4511-92C8-78B6A424DEC9}"/>
              </a:ext>
            </a:extLst>
          </p:cNvPr>
          <p:cNvSpPr>
            <a:spLocks noGrp="1"/>
          </p:cNvSpPr>
          <p:nvPr>
            <p:ph type="sldNum" sz="quarter" idx="12"/>
          </p:nvPr>
        </p:nvSpPr>
        <p:spPr/>
        <p:txBody>
          <a:bodyPr/>
          <a:lstStyle/>
          <a:p>
            <a:fld id="{21AB441C-F6CE-4A52-8791-F101D1990089}" type="slidenum">
              <a:rPr lang="sv-SE" smtClean="0"/>
              <a:pPr/>
              <a:t>‹#›</a:t>
            </a:fld>
            <a:endParaRPr lang="sv-SE"/>
          </a:p>
        </p:txBody>
      </p:sp>
    </p:spTree>
    <p:extLst>
      <p:ext uri="{BB962C8B-B14F-4D97-AF65-F5344CB8AC3E}">
        <p14:creationId xmlns:p14="http://schemas.microsoft.com/office/powerpoint/2010/main" val="168500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723AF2B2-0912-4D59-AFDF-488A1CB3C85B}"/>
              </a:ext>
            </a:extLst>
          </p:cNvPr>
          <p:cNvSpPr>
            <a:spLocks noGrp="1"/>
          </p:cNvSpPr>
          <p:nvPr>
            <p:ph type="dt" sz="half" idx="10"/>
          </p:nvPr>
        </p:nvSpPr>
        <p:spPr/>
        <p:txBody>
          <a:bodyPr/>
          <a:lstStyle/>
          <a:p>
            <a:fld id="{41E2FF21-CF84-4F7F-991C-F7B3D0D46039}" type="datetime1">
              <a:rPr lang="sv-SE" smtClean="0"/>
              <a:pPr/>
              <a:t>2019-04-06</a:t>
            </a:fld>
            <a:endParaRPr lang="sv-SE"/>
          </a:p>
        </p:txBody>
      </p:sp>
      <p:sp>
        <p:nvSpPr>
          <p:cNvPr id="3" name="Platshållare för sidfot 2">
            <a:extLst>
              <a:ext uri="{FF2B5EF4-FFF2-40B4-BE49-F238E27FC236}">
                <a16:creationId xmlns:a16="http://schemas.microsoft.com/office/drawing/2014/main" id="{88CCA98F-BB42-4F1E-B557-A9E1B156F641}"/>
              </a:ext>
            </a:extLst>
          </p:cNvPr>
          <p:cNvSpPr>
            <a:spLocks noGrp="1"/>
          </p:cNvSpPr>
          <p:nvPr>
            <p:ph type="ftr" sz="quarter" idx="11"/>
          </p:nvPr>
        </p:nvSpPr>
        <p:spPr/>
        <p:txBody>
          <a:bodyPr/>
          <a:lstStyle/>
          <a:p>
            <a:r>
              <a:rPr lang="sv-SE"/>
              <a:t>Bo Seborn 2018-03-20</a:t>
            </a:r>
          </a:p>
        </p:txBody>
      </p:sp>
      <p:sp>
        <p:nvSpPr>
          <p:cNvPr id="4" name="Platshållare för bildnummer 3">
            <a:extLst>
              <a:ext uri="{FF2B5EF4-FFF2-40B4-BE49-F238E27FC236}">
                <a16:creationId xmlns:a16="http://schemas.microsoft.com/office/drawing/2014/main" id="{5F111230-4CD5-4BAF-8720-13C9BBBE86CF}"/>
              </a:ext>
            </a:extLst>
          </p:cNvPr>
          <p:cNvSpPr>
            <a:spLocks noGrp="1"/>
          </p:cNvSpPr>
          <p:nvPr>
            <p:ph type="sldNum" sz="quarter" idx="12"/>
          </p:nvPr>
        </p:nvSpPr>
        <p:spPr/>
        <p:txBody>
          <a:bodyPr/>
          <a:lstStyle/>
          <a:p>
            <a:fld id="{21AB441C-F6CE-4A52-8791-F101D1990089}" type="slidenum">
              <a:rPr lang="sv-SE" smtClean="0"/>
              <a:pPr/>
              <a:t>‹#›</a:t>
            </a:fld>
            <a:endParaRPr lang="sv-SE"/>
          </a:p>
        </p:txBody>
      </p:sp>
    </p:spTree>
    <p:extLst>
      <p:ext uri="{BB962C8B-B14F-4D97-AF65-F5344CB8AC3E}">
        <p14:creationId xmlns:p14="http://schemas.microsoft.com/office/powerpoint/2010/main" val="373557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E73B294-9FA4-4504-A4B9-33DD17DD880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AAF86F6-6CB1-400F-8128-9BE8743F2B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7DA412F6-8A60-4440-B6C3-F70EF87E00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014E297C-FA5E-411F-9322-A8C8719B4E35}"/>
              </a:ext>
            </a:extLst>
          </p:cNvPr>
          <p:cNvSpPr>
            <a:spLocks noGrp="1"/>
          </p:cNvSpPr>
          <p:nvPr>
            <p:ph type="dt" sz="half" idx="10"/>
          </p:nvPr>
        </p:nvSpPr>
        <p:spPr/>
        <p:txBody>
          <a:bodyPr/>
          <a:lstStyle/>
          <a:p>
            <a:fld id="{E8537968-BBC9-44FB-B8C7-263A1AE4B05A}" type="datetime1">
              <a:rPr lang="sv-SE" smtClean="0"/>
              <a:pPr/>
              <a:t>2019-04-06</a:t>
            </a:fld>
            <a:endParaRPr lang="sv-SE"/>
          </a:p>
        </p:txBody>
      </p:sp>
      <p:sp>
        <p:nvSpPr>
          <p:cNvPr id="6" name="Platshållare för sidfot 5">
            <a:extLst>
              <a:ext uri="{FF2B5EF4-FFF2-40B4-BE49-F238E27FC236}">
                <a16:creationId xmlns:a16="http://schemas.microsoft.com/office/drawing/2014/main" id="{C5D99543-7F50-4F13-B005-5141339AB4A4}"/>
              </a:ext>
            </a:extLst>
          </p:cNvPr>
          <p:cNvSpPr>
            <a:spLocks noGrp="1"/>
          </p:cNvSpPr>
          <p:nvPr>
            <p:ph type="ftr" sz="quarter" idx="11"/>
          </p:nvPr>
        </p:nvSpPr>
        <p:spPr/>
        <p:txBody>
          <a:bodyPr/>
          <a:lstStyle/>
          <a:p>
            <a:r>
              <a:rPr lang="sv-SE"/>
              <a:t>Bo Seborn 2018-03-20</a:t>
            </a:r>
          </a:p>
        </p:txBody>
      </p:sp>
      <p:sp>
        <p:nvSpPr>
          <p:cNvPr id="7" name="Platshållare för bildnummer 6">
            <a:extLst>
              <a:ext uri="{FF2B5EF4-FFF2-40B4-BE49-F238E27FC236}">
                <a16:creationId xmlns:a16="http://schemas.microsoft.com/office/drawing/2014/main" id="{AECD66BE-B8DA-42D6-921B-FFDBCA957A23}"/>
              </a:ext>
            </a:extLst>
          </p:cNvPr>
          <p:cNvSpPr>
            <a:spLocks noGrp="1"/>
          </p:cNvSpPr>
          <p:nvPr>
            <p:ph type="sldNum" sz="quarter" idx="12"/>
          </p:nvPr>
        </p:nvSpPr>
        <p:spPr/>
        <p:txBody>
          <a:bodyPr/>
          <a:lstStyle/>
          <a:p>
            <a:fld id="{21AB441C-F6CE-4A52-8791-F101D1990089}" type="slidenum">
              <a:rPr lang="sv-SE" smtClean="0"/>
              <a:pPr/>
              <a:t>‹#›</a:t>
            </a:fld>
            <a:endParaRPr lang="sv-SE"/>
          </a:p>
        </p:txBody>
      </p:sp>
    </p:spTree>
    <p:extLst>
      <p:ext uri="{BB962C8B-B14F-4D97-AF65-F5344CB8AC3E}">
        <p14:creationId xmlns:p14="http://schemas.microsoft.com/office/powerpoint/2010/main" val="240178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1623607-BB92-475A-9ECE-D50C4004A54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9CE282A5-3716-4D25-8568-BCB735AF75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AD47535-F68D-4359-98EB-F9521251CA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2FDF4FA7-2419-4A4A-A9F7-466F694C803E}"/>
              </a:ext>
            </a:extLst>
          </p:cNvPr>
          <p:cNvSpPr>
            <a:spLocks noGrp="1"/>
          </p:cNvSpPr>
          <p:nvPr>
            <p:ph type="dt" sz="half" idx="10"/>
          </p:nvPr>
        </p:nvSpPr>
        <p:spPr/>
        <p:txBody>
          <a:bodyPr/>
          <a:lstStyle/>
          <a:p>
            <a:fld id="{5B17D79C-0B14-4974-B5C9-20E28265199E}" type="datetime1">
              <a:rPr lang="sv-SE" smtClean="0"/>
              <a:pPr/>
              <a:t>2019-04-06</a:t>
            </a:fld>
            <a:endParaRPr lang="sv-SE"/>
          </a:p>
        </p:txBody>
      </p:sp>
      <p:sp>
        <p:nvSpPr>
          <p:cNvPr id="6" name="Platshållare för sidfot 5">
            <a:extLst>
              <a:ext uri="{FF2B5EF4-FFF2-40B4-BE49-F238E27FC236}">
                <a16:creationId xmlns:a16="http://schemas.microsoft.com/office/drawing/2014/main" id="{561C4663-8DF4-404D-BB3C-3E49BFF4A053}"/>
              </a:ext>
            </a:extLst>
          </p:cNvPr>
          <p:cNvSpPr>
            <a:spLocks noGrp="1"/>
          </p:cNvSpPr>
          <p:nvPr>
            <p:ph type="ftr" sz="quarter" idx="11"/>
          </p:nvPr>
        </p:nvSpPr>
        <p:spPr/>
        <p:txBody>
          <a:bodyPr/>
          <a:lstStyle/>
          <a:p>
            <a:r>
              <a:rPr lang="sv-SE"/>
              <a:t>Bo Seborn 2018-03-20</a:t>
            </a:r>
          </a:p>
        </p:txBody>
      </p:sp>
      <p:sp>
        <p:nvSpPr>
          <p:cNvPr id="7" name="Platshållare för bildnummer 6">
            <a:extLst>
              <a:ext uri="{FF2B5EF4-FFF2-40B4-BE49-F238E27FC236}">
                <a16:creationId xmlns:a16="http://schemas.microsoft.com/office/drawing/2014/main" id="{4C7FDCC6-36B0-4E9F-8FE8-C4CFA62DFEDE}"/>
              </a:ext>
            </a:extLst>
          </p:cNvPr>
          <p:cNvSpPr>
            <a:spLocks noGrp="1"/>
          </p:cNvSpPr>
          <p:nvPr>
            <p:ph type="sldNum" sz="quarter" idx="12"/>
          </p:nvPr>
        </p:nvSpPr>
        <p:spPr/>
        <p:txBody>
          <a:bodyPr/>
          <a:lstStyle/>
          <a:p>
            <a:fld id="{21AB441C-F6CE-4A52-8791-F101D1990089}" type="slidenum">
              <a:rPr lang="sv-SE" smtClean="0"/>
              <a:pPr/>
              <a:t>‹#›</a:t>
            </a:fld>
            <a:endParaRPr lang="sv-SE"/>
          </a:p>
        </p:txBody>
      </p:sp>
    </p:spTree>
    <p:extLst>
      <p:ext uri="{BB962C8B-B14F-4D97-AF65-F5344CB8AC3E}">
        <p14:creationId xmlns:p14="http://schemas.microsoft.com/office/powerpoint/2010/main" val="882482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CA1FB48-BA03-4D71-BB8F-18D6EE55FC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93B3588-52CB-490F-87F8-3CA4817845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09FBABA-1332-447B-997A-B6F0757401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4DD6D-700F-4572-8795-DC75E11217BF}" type="datetime1">
              <a:rPr lang="sv-SE" smtClean="0"/>
              <a:pPr/>
              <a:t>2019-04-06</a:t>
            </a:fld>
            <a:endParaRPr lang="sv-SE"/>
          </a:p>
        </p:txBody>
      </p:sp>
      <p:sp>
        <p:nvSpPr>
          <p:cNvPr id="5" name="Platshållare för sidfot 4">
            <a:extLst>
              <a:ext uri="{FF2B5EF4-FFF2-40B4-BE49-F238E27FC236}">
                <a16:creationId xmlns:a16="http://schemas.microsoft.com/office/drawing/2014/main" id="{9CD38B1F-C895-4B65-86D2-CE50F7D63F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a:t>Bo Seborn 2018-03-20</a:t>
            </a:r>
          </a:p>
        </p:txBody>
      </p:sp>
      <p:sp>
        <p:nvSpPr>
          <p:cNvPr id="6" name="Platshållare för bildnummer 5">
            <a:extLst>
              <a:ext uri="{FF2B5EF4-FFF2-40B4-BE49-F238E27FC236}">
                <a16:creationId xmlns:a16="http://schemas.microsoft.com/office/drawing/2014/main" id="{6BAEA159-CC45-4065-B307-A0203669F4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AB441C-F6CE-4A52-8791-F101D1990089}" type="slidenum">
              <a:rPr lang="sv-SE" smtClean="0"/>
              <a:pPr/>
              <a:t>‹#›</a:t>
            </a:fld>
            <a:endParaRPr lang="sv-SE"/>
          </a:p>
        </p:txBody>
      </p:sp>
    </p:spTree>
    <p:extLst>
      <p:ext uri="{BB962C8B-B14F-4D97-AF65-F5344CB8AC3E}">
        <p14:creationId xmlns:p14="http://schemas.microsoft.com/office/powerpoint/2010/main" val="859314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png"/><Relationship Id="rId5" Type="http://schemas.openxmlformats.org/officeDocument/2006/relationships/oleObject" Target="../embeddings/oleObject3.bin"/><Relationship Id="rId4" Type="http://schemas.openxmlformats.org/officeDocument/2006/relationships/image" Target="../media/image9.wmf"/></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descr="armaturforeningen_logga.png">
            <a:extLst>
              <a:ext uri="{FF2B5EF4-FFF2-40B4-BE49-F238E27FC236}">
                <a16:creationId xmlns:a16="http://schemas.microsoft.com/office/drawing/2014/main" id="{C933D521-A292-431B-99A6-2C292FD9601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038204" y="5673309"/>
            <a:ext cx="3467735" cy="810895"/>
          </a:xfrm>
          <a:prstGeom prst="rect">
            <a:avLst/>
          </a:prstGeom>
        </p:spPr>
      </p:pic>
      <p:sp>
        <p:nvSpPr>
          <p:cNvPr id="5" name="Platshållare för sidfot 4">
            <a:extLst>
              <a:ext uri="{FF2B5EF4-FFF2-40B4-BE49-F238E27FC236}">
                <a16:creationId xmlns:a16="http://schemas.microsoft.com/office/drawing/2014/main" id="{5743D437-16BC-4774-8940-E7F3B22364C6}"/>
              </a:ext>
            </a:extLst>
          </p:cNvPr>
          <p:cNvSpPr>
            <a:spLocks noGrp="1"/>
          </p:cNvSpPr>
          <p:nvPr>
            <p:ph type="ftr" sz="quarter" idx="11"/>
          </p:nvPr>
        </p:nvSpPr>
        <p:spPr/>
        <p:txBody>
          <a:bodyPr/>
          <a:lstStyle/>
          <a:p>
            <a:r>
              <a:rPr lang="sv-SE" dirty="0"/>
              <a:t>Bo Seborn 2019-04-01</a:t>
            </a:r>
          </a:p>
        </p:txBody>
      </p:sp>
      <p:sp>
        <p:nvSpPr>
          <p:cNvPr id="10" name="Rektangel 9">
            <a:extLst>
              <a:ext uri="{FF2B5EF4-FFF2-40B4-BE49-F238E27FC236}">
                <a16:creationId xmlns:a16="http://schemas.microsoft.com/office/drawing/2014/main" id="{46F9A985-240F-402F-B777-D1C756C1CB2C}"/>
              </a:ext>
            </a:extLst>
          </p:cNvPr>
          <p:cNvSpPr/>
          <p:nvPr/>
        </p:nvSpPr>
        <p:spPr>
          <a:xfrm>
            <a:off x="1232452" y="739471"/>
            <a:ext cx="10066352" cy="4308872"/>
          </a:xfrm>
          <a:prstGeom prst="rect">
            <a:avLst/>
          </a:prstGeom>
        </p:spPr>
        <p:txBody>
          <a:bodyPr wrap="square">
            <a:spAutoFit/>
          </a:bodyPr>
          <a:lstStyle/>
          <a:p>
            <a:r>
              <a:rPr lang="sv-SE" sz="3200" b="1" dirty="0"/>
              <a:t>                                       ATEX </a:t>
            </a:r>
          </a:p>
          <a:p>
            <a:endParaRPr lang="sv-SE" sz="3200" b="1" dirty="0"/>
          </a:p>
          <a:p>
            <a:br>
              <a:rPr lang="sv-SE" sz="2400" b="1" dirty="0"/>
            </a:br>
            <a:r>
              <a:rPr lang="sv-SE" sz="2400" b="1" dirty="0"/>
              <a:t>Kort bakgrund:</a:t>
            </a:r>
            <a:br>
              <a:rPr lang="sv-SE" sz="2400" dirty="0"/>
            </a:br>
            <a:r>
              <a:rPr lang="sv-SE" sz="2400" dirty="0"/>
              <a:t>I början av 90-talet såg man över Ex-skyddet inom EU. Man fann stora brister och skillnader!  Beslut togs om att undanröja handelshinder, ta bort nationella avvikelser samt höja säkerheten inom hela EU. Detta resulterade i ATEX direktiven 94/9/EC (produkt/utrustningsdirektivet) samt 99/92/EC (arbetsmiljödirektivet). Såväl elektrisk som icke elektrisk utrustning omfattas av ATEX direktiven.</a:t>
            </a:r>
            <a:br>
              <a:rPr lang="sv-SE" dirty="0"/>
            </a:br>
            <a:endParaRPr lang="sv-SE" dirty="0"/>
          </a:p>
        </p:txBody>
      </p:sp>
    </p:spTree>
    <p:extLst>
      <p:ext uri="{BB962C8B-B14F-4D97-AF65-F5344CB8AC3E}">
        <p14:creationId xmlns:p14="http://schemas.microsoft.com/office/powerpoint/2010/main" val="2379231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347442-B5F7-42B8-A70C-8AAB410CAE05}"/>
              </a:ext>
            </a:extLst>
          </p:cNvPr>
          <p:cNvSpPr>
            <a:spLocks noGrp="1"/>
          </p:cNvSpPr>
          <p:nvPr>
            <p:ph type="ctrTitle"/>
          </p:nvPr>
        </p:nvSpPr>
        <p:spPr/>
        <p:txBody>
          <a:bodyPr>
            <a:normAutofit fontScale="90000"/>
          </a:bodyPr>
          <a:lstStyle/>
          <a:p>
            <a:r>
              <a:rPr lang="sv-SE" sz="2400" b="1" dirty="0"/>
              <a:t>Krav om ATEX gäller</a:t>
            </a:r>
            <a:br>
              <a:rPr lang="sv-SE" sz="2400" b="1" dirty="0"/>
            </a:br>
            <a:r>
              <a:rPr lang="sv-SE" sz="2400" b="1" dirty="0"/>
              <a:t>Ventil med el-eller pneumatiskt don</a:t>
            </a:r>
            <a:br>
              <a:rPr lang="sv-SE" sz="2400" b="1" dirty="0"/>
            </a:br>
            <a:br>
              <a:rPr lang="sv-SE" sz="2400" b="1" dirty="0"/>
            </a:br>
            <a:br>
              <a:rPr lang="sv-SE" sz="2400" b="1" dirty="0"/>
            </a:br>
            <a:br>
              <a:rPr lang="sv-SE" sz="2400" b="1" dirty="0"/>
            </a:br>
            <a:br>
              <a:rPr lang="sv-SE" sz="2400" b="1" dirty="0"/>
            </a:br>
            <a:endParaRPr lang="sv-SE" sz="2400" b="1" dirty="0"/>
          </a:p>
        </p:txBody>
      </p:sp>
      <p:sp>
        <p:nvSpPr>
          <p:cNvPr id="3" name="Underrubrik 2">
            <a:extLst>
              <a:ext uri="{FF2B5EF4-FFF2-40B4-BE49-F238E27FC236}">
                <a16:creationId xmlns:a16="http://schemas.microsoft.com/office/drawing/2014/main" id="{B914E799-F7C6-4F4E-8485-229BFE0DC096}"/>
              </a:ext>
            </a:extLst>
          </p:cNvPr>
          <p:cNvSpPr>
            <a:spLocks noGrp="1"/>
          </p:cNvSpPr>
          <p:nvPr>
            <p:ph type="subTitle" idx="1"/>
          </p:nvPr>
        </p:nvSpPr>
        <p:spPr>
          <a:xfrm>
            <a:off x="1524000" y="294198"/>
            <a:ext cx="9144000" cy="632056"/>
          </a:xfrm>
        </p:spPr>
        <p:txBody>
          <a:bodyPr>
            <a:normAutofit fontScale="70000" lnSpcReduction="20000"/>
          </a:bodyPr>
          <a:lstStyle/>
          <a:p>
            <a:r>
              <a:rPr lang="sv-SE" b="1" dirty="0"/>
              <a:t>Krav om ATEX Gäller</a:t>
            </a:r>
          </a:p>
          <a:p>
            <a:r>
              <a:rPr lang="sv-SE" dirty="0"/>
              <a:t>Ventil med el-eller pneumatiskt don, </a:t>
            </a:r>
            <a:r>
              <a:rPr lang="sv-SE" b="1" dirty="0"/>
              <a:t>ingen ökad risk vid hopmontaget</a:t>
            </a:r>
          </a:p>
        </p:txBody>
      </p:sp>
      <p:graphicFrame>
        <p:nvGraphicFramePr>
          <p:cNvPr id="4" name="Tabell 3">
            <a:extLst>
              <a:ext uri="{FF2B5EF4-FFF2-40B4-BE49-F238E27FC236}">
                <a16:creationId xmlns:a16="http://schemas.microsoft.com/office/drawing/2014/main" id="{186A4EAB-4CDB-4A1C-8A58-2F6B6679E1E3}"/>
              </a:ext>
            </a:extLst>
          </p:cNvPr>
          <p:cNvGraphicFramePr>
            <a:graphicFrameLocks noGrp="1"/>
          </p:cNvGraphicFramePr>
          <p:nvPr>
            <p:extLst>
              <p:ext uri="{D42A27DB-BD31-4B8C-83A1-F6EECF244321}">
                <p14:modId xmlns:p14="http://schemas.microsoft.com/office/powerpoint/2010/main" val="5423923"/>
              </p:ext>
            </p:extLst>
          </p:nvPr>
        </p:nvGraphicFramePr>
        <p:xfrm>
          <a:off x="1979875" y="1057524"/>
          <a:ext cx="8180125" cy="5212080"/>
        </p:xfrm>
        <a:graphic>
          <a:graphicData uri="http://schemas.openxmlformats.org/drawingml/2006/table">
            <a:tbl>
              <a:tblPr firstRow="1" bandRow="1">
                <a:tableStyleId>{5C22544A-7EE6-4342-B048-85BDC9FD1C3A}</a:tableStyleId>
              </a:tblPr>
              <a:tblGrid>
                <a:gridCol w="1868556">
                  <a:extLst>
                    <a:ext uri="{9D8B030D-6E8A-4147-A177-3AD203B41FA5}">
                      <a16:colId xmlns:a16="http://schemas.microsoft.com/office/drawing/2014/main" val="3645789830"/>
                    </a:ext>
                  </a:extLst>
                </a:gridCol>
                <a:gridCol w="1415332">
                  <a:extLst>
                    <a:ext uri="{9D8B030D-6E8A-4147-A177-3AD203B41FA5}">
                      <a16:colId xmlns:a16="http://schemas.microsoft.com/office/drawing/2014/main" val="1031161309"/>
                    </a:ext>
                  </a:extLst>
                </a:gridCol>
                <a:gridCol w="2864237">
                  <a:extLst>
                    <a:ext uri="{9D8B030D-6E8A-4147-A177-3AD203B41FA5}">
                      <a16:colId xmlns:a16="http://schemas.microsoft.com/office/drawing/2014/main" val="1371543274"/>
                    </a:ext>
                  </a:extLst>
                </a:gridCol>
                <a:gridCol w="2032000">
                  <a:extLst>
                    <a:ext uri="{9D8B030D-6E8A-4147-A177-3AD203B41FA5}">
                      <a16:colId xmlns:a16="http://schemas.microsoft.com/office/drawing/2014/main" val="3348868130"/>
                    </a:ext>
                  </a:extLst>
                </a:gridCol>
              </a:tblGrid>
              <a:tr h="633696">
                <a:tc>
                  <a:txBody>
                    <a:bodyPr/>
                    <a:lstStyle/>
                    <a:p>
                      <a:r>
                        <a:rPr lang="sv-SE" dirty="0"/>
                        <a:t>Zon/kategori/</a:t>
                      </a:r>
                    </a:p>
                    <a:p>
                      <a:r>
                        <a:rPr lang="sv-SE" dirty="0"/>
                        <a:t>Ingående delar</a:t>
                      </a:r>
                    </a:p>
                  </a:txBody>
                  <a:tcPr/>
                </a:tc>
                <a:tc>
                  <a:txBody>
                    <a:bodyPr/>
                    <a:lstStyle/>
                    <a:p>
                      <a:r>
                        <a:rPr lang="sv-SE" dirty="0"/>
                        <a:t>Zon0,20</a:t>
                      </a:r>
                    </a:p>
                    <a:p>
                      <a:r>
                        <a:rPr lang="sv-SE" dirty="0"/>
                        <a:t>Kategori 1</a:t>
                      </a:r>
                    </a:p>
                  </a:txBody>
                  <a:tcPr/>
                </a:tc>
                <a:tc>
                  <a:txBody>
                    <a:bodyPr/>
                    <a:lstStyle/>
                    <a:p>
                      <a:r>
                        <a:rPr lang="sv-SE" dirty="0"/>
                        <a:t>Zon 1, 21</a:t>
                      </a:r>
                    </a:p>
                    <a:p>
                      <a:r>
                        <a:rPr lang="sv-SE" dirty="0"/>
                        <a:t>Kategori 2</a:t>
                      </a:r>
                    </a:p>
                  </a:txBody>
                  <a:tcPr/>
                </a:tc>
                <a:tc>
                  <a:txBody>
                    <a:bodyPr/>
                    <a:lstStyle/>
                    <a:p>
                      <a:r>
                        <a:rPr lang="sv-SE" dirty="0"/>
                        <a:t>Zon 2,22</a:t>
                      </a:r>
                    </a:p>
                    <a:p>
                      <a:r>
                        <a:rPr lang="sv-SE" dirty="0"/>
                        <a:t>Kategori 3</a:t>
                      </a:r>
                    </a:p>
                  </a:txBody>
                  <a:tcPr/>
                </a:tc>
                <a:extLst>
                  <a:ext uri="{0D108BD9-81ED-4DB2-BD59-A6C34878D82A}">
                    <a16:rowId xmlns:a16="http://schemas.microsoft.com/office/drawing/2014/main" val="3589568765"/>
                  </a:ext>
                </a:extLst>
              </a:tr>
              <a:tr h="905280">
                <a:tc>
                  <a:txBody>
                    <a:bodyPr/>
                    <a:lstStyle/>
                    <a:p>
                      <a:r>
                        <a:rPr lang="sv-SE" dirty="0"/>
                        <a:t>Ventil</a:t>
                      </a:r>
                    </a:p>
                  </a:txBody>
                  <a:tcPr/>
                </a:tc>
                <a:tc>
                  <a:txBody>
                    <a:bodyPr/>
                    <a:lstStyle/>
                    <a:p>
                      <a:r>
                        <a:rPr lang="sv-SE" dirty="0"/>
                        <a:t>EC-intyg,</a:t>
                      </a:r>
                    </a:p>
                    <a:p>
                      <a:r>
                        <a:rPr lang="sv-SE" dirty="0"/>
                        <a:t>Modul B+D eller B+F</a:t>
                      </a:r>
                    </a:p>
                  </a:txBody>
                  <a:tcPr/>
                </a:tc>
                <a:tc>
                  <a:txBody>
                    <a:bodyPr/>
                    <a:lstStyle/>
                    <a:p>
                      <a:r>
                        <a:rPr lang="sv-SE" dirty="0"/>
                        <a:t>Intern tillverkningskontroll + dokumentation till anmält organ. Modul A</a:t>
                      </a:r>
                    </a:p>
                  </a:txBody>
                  <a:tcPr/>
                </a:tc>
                <a:tc>
                  <a:txBody>
                    <a:bodyPr/>
                    <a:lstStyle/>
                    <a:p>
                      <a:r>
                        <a:rPr lang="sv-SE" dirty="0"/>
                        <a:t>Intern tillverkningskontroll</a:t>
                      </a:r>
                    </a:p>
                    <a:p>
                      <a:r>
                        <a:rPr lang="sv-SE" dirty="0"/>
                        <a:t>Modul A</a:t>
                      </a:r>
                    </a:p>
                  </a:txBody>
                  <a:tcPr/>
                </a:tc>
                <a:extLst>
                  <a:ext uri="{0D108BD9-81ED-4DB2-BD59-A6C34878D82A}">
                    <a16:rowId xmlns:a16="http://schemas.microsoft.com/office/drawing/2014/main" val="1780283785"/>
                  </a:ext>
                </a:extLst>
              </a:tr>
              <a:tr h="662765">
                <a:tc>
                  <a:txBody>
                    <a:bodyPr/>
                    <a:lstStyle/>
                    <a:p>
                      <a:r>
                        <a:rPr lang="sv-SE" dirty="0"/>
                        <a:t>El-don och </a:t>
                      </a:r>
                      <a:r>
                        <a:rPr lang="sv-SE"/>
                        <a:t>elektriska tillbehör</a:t>
                      </a:r>
                      <a:endParaRPr lang="sv-SE" dirty="0"/>
                    </a:p>
                  </a:txBody>
                  <a:tcPr/>
                </a:tc>
                <a:tc>
                  <a:txBody>
                    <a:bodyPr/>
                    <a:lstStyle/>
                    <a:p>
                      <a:r>
                        <a:rPr lang="sv-SE" dirty="0"/>
                        <a:t>EC-intyg,</a:t>
                      </a:r>
                    </a:p>
                    <a:p>
                      <a:r>
                        <a:rPr lang="sv-SE" dirty="0"/>
                        <a:t>Modul B+D</a:t>
                      </a:r>
                    </a:p>
                    <a:p>
                      <a:r>
                        <a:rPr lang="sv-SE" dirty="0"/>
                        <a:t>eller B+F</a:t>
                      </a:r>
                    </a:p>
                  </a:txBody>
                  <a:tcPr/>
                </a:tc>
                <a:tc>
                  <a:txBody>
                    <a:bodyPr/>
                    <a:lstStyle/>
                    <a:p>
                      <a:r>
                        <a:rPr lang="sv-SE" dirty="0"/>
                        <a:t>EC-intyg</a:t>
                      </a:r>
                    </a:p>
                    <a:p>
                      <a:r>
                        <a:rPr lang="sv-SE" dirty="0"/>
                        <a:t>Modul B+C1 eller B+E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Intern tillverkningskontroll</a:t>
                      </a:r>
                    </a:p>
                    <a:p>
                      <a:r>
                        <a:rPr lang="sv-SE" dirty="0"/>
                        <a:t>Modul A</a:t>
                      </a:r>
                    </a:p>
                  </a:txBody>
                  <a:tcPr/>
                </a:tc>
                <a:extLst>
                  <a:ext uri="{0D108BD9-81ED-4DB2-BD59-A6C34878D82A}">
                    <a16:rowId xmlns:a16="http://schemas.microsoft.com/office/drawing/2014/main" val="2764450782"/>
                  </a:ext>
                </a:extLst>
              </a:tr>
              <a:tr h="1176865">
                <a:tc>
                  <a:txBody>
                    <a:bodyPr/>
                    <a:lstStyle/>
                    <a:p>
                      <a:r>
                        <a:rPr lang="sv-SE" dirty="0"/>
                        <a:t>Pneumatiskt don</a:t>
                      </a:r>
                    </a:p>
                  </a:txBody>
                  <a:tcPr/>
                </a:tc>
                <a:tc>
                  <a:txBody>
                    <a:bodyPr/>
                    <a:lstStyle/>
                    <a:p>
                      <a:r>
                        <a:rPr lang="sv-SE" dirty="0"/>
                        <a:t>EC-intyg</a:t>
                      </a:r>
                    </a:p>
                    <a:p>
                      <a:r>
                        <a:rPr lang="sv-SE" dirty="0"/>
                        <a:t>Modul B+D</a:t>
                      </a:r>
                    </a:p>
                    <a:p>
                      <a:r>
                        <a:rPr lang="sv-SE" dirty="0"/>
                        <a:t>eller B+F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Intern tillverkningskontroll + dokumentation till anmält organ. Modul A</a:t>
                      </a:r>
                    </a:p>
                    <a:p>
                      <a:endParaRPr lang="sv-S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Intern tillverkningskontroll</a:t>
                      </a:r>
                    </a:p>
                    <a:p>
                      <a:r>
                        <a:rPr lang="sv-SE" dirty="0"/>
                        <a:t>Modul A</a:t>
                      </a:r>
                    </a:p>
                  </a:txBody>
                  <a:tcPr/>
                </a:tc>
                <a:extLst>
                  <a:ext uri="{0D108BD9-81ED-4DB2-BD59-A6C34878D82A}">
                    <a16:rowId xmlns:a16="http://schemas.microsoft.com/office/drawing/2014/main" val="2822436333"/>
                  </a:ext>
                </a:extLst>
              </a:tr>
              <a:tr h="865821">
                <a:tc>
                  <a:txBody>
                    <a:bodyPr/>
                    <a:lstStyle/>
                    <a:p>
                      <a:r>
                        <a:rPr lang="sv-SE" b="1" dirty="0"/>
                        <a:t>EU </a:t>
                      </a:r>
                      <a:r>
                        <a:rPr lang="sv-SE" b="1" dirty="0" err="1"/>
                        <a:t>FoÖ</a:t>
                      </a:r>
                      <a:r>
                        <a:rPr lang="sv-SE" b="1" dirty="0"/>
                        <a:t>, </a:t>
                      </a:r>
                    </a:p>
                    <a:p>
                      <a:r>
                        <a:rPr lang="sv-SE" b="1" dirty="0"/>
                        <a:t>CE-märkning</a:t>
                      </a:r>
                    </a:p>
                    <a:p>
                      <a:endParaRPr lang="sv-SE" b="1" dirty="0"/>
                    </a:p>
                  </a:txBody>
                  <a:tcPr/>
                </a:tc>
                <a:tc>
                  <a:txBody>
                    <a:bodyPr/>
                    <a:lstStyle/>
                    <a:p>
                      <a:r>
                        <a:rPr lang="sv-SE" dirty="0"/>
                        <a:t>Ingående delar</a:t>
                      </a:r>
                    </a:p>
                    <a:p>
                      <a:r>
                        <a:rPr lang="sv-SE" dirty="0"/>
                        <a:t>(Ref.3)</a:t>
                      </a:r>
                    </a:p>
                  </a:txBody>
                  <a:tcPr/>
                </a:tc>
                <a:tc>
                  <a:txBody>
                    <a:bodyPr/>
                    <a:lstStyle/>
                    <a:p>
                      <a:r>
                        <a:rPr lang="sv-SE" dirty="0"/>
                        <a:t>Ingående delar</a:t>
                      </a:r>
                    </a:p>
                    <a:p>
                      <a:r>
                        <a:rPr lang="sv-SE" dirty="0"/>
                        <a:t>(Ref.3)</a:t>
                      </a:r>
                    </a:p>
                  </a:txBody>
                  <a:tcPr/>
                </a:tc>
                <a:tc>
                  <a:txBody>
                    <a:bodyPr/>
                    <a:lstStyle/>
                    <a:p>
                      <a:r>
                        <a:rPr lang="sv-SE" dirty="0"/>
                        <a:t>Ingående delar</a:t>
                      </a:r>
                    </a:p>
                    <a:p>
                      <a:r>
                        <a:rPr lang="sv-SE" dirty="0"/>
                        <a:t>(Ref.3)</a:t>
                      </a:r>
                    </a:p>
                  </a:txBody>
                  <a:tcPr/>
                </a:tc>
                <a:extLst>
                  <a:ext uri="{0D108BD9-81ED-4DB2-BD59-A6C34878D82A}">
                    <a16:rowId xmlns:a16="http://schemas.microsoft.com/office/drawing/2014/main" val="3882732741"/>
                  </a:ext>
                </a:extLst>
              </a:tr>
              <a:tr h="633696">
                <a:tc>
                  <a:txBody>
                    <a:bodyPr/>
                    <a:lstStyle/>
                    <a:p>
                      <a:r>
                        <a:rPr lang="sv-SE" dirty="0"/>
                        <a:t>Installations-och bruksanvisning</a:t>
                      </a:r>
                    </a:p>
                  </a:txBody>
                  <a:tcPr/>
                </a:tc>
                <a:tc>
                  <a:txBody>
                    <a:bodyPr/>
                    <a:lstStyle/>
                    <a:p>
                      <a:r>
                        <a:rPr lang="sv-SE" dirty="0"/>
                        <a:t>Ja</a:t>
                      </a:r>
                    </a:p>
                  </a:txBody>
                  <a:tcPr/>
                </a:tc>
                <a:tc>
                  <a:txBody>
                    <a:bodyPr/>
                    <a:lstStyle/>
                    <a:p>
                      <a:r>
                        <a:rPr lang="sv-SE" dirty="0"/>
                        <a:t>Ja</a:t>
                      </a:r>
                    </a:p>
                  </a:txBody>
                  <a:tcPr/>
                </a:tc>
                <a:tc>
                  <a:txBody>
                    <a:bodyPr/>
                    <a:lstStyle/>
                    <a:p>
                      <a:r>
                        <a:rPr lang="sv-SE" dirty="0"/>
                        <a:t>Ja</a:t>
                      </a:r>
                    </a:p>
                  </a:txBody>
                  <a:tcPr/>
                </a:tc>
                <a:extLst>
                  <a:ext uri="{0D108BD9-81ED-4DB2-BD59-A6C34878D82A}">
                    <a16:rowId xmlns:a16="http://schemas.microsoft.com/office/drawing/2014/main" val="300889396"/>
                  </a:ext>
                </a:extLst>
              </a:tr>
            </a:tbl>
          </a:graphicData>
        </a:graphic>
      </p:graphicFrame>
      <p:sp>
        <p:nvSpPr>
          <p:cNvPr id="6" name="Platshållare för sidfot 5">
            <a:extLst>
              <a:ext uri="{FF2B5EF4-FFF2-40B4-BE49-F238E27FC236}">
                <a16:creationId xmlns:a16="http://schemas.microsoft.com/office/drawing/2014/main" id="{FE55BD6D-E8B7-4739-ADB7-C37EDEDCDBCC}"/>
              </a:ext>
            </a:extLst>
          </p:cNvPr>
          <p:cNvSpPr>
            <a:spLocks noGrp="1"/>
          </p:cNvSpPr>
          <p:nvPr>
            <p:ph type="ftr" sz="quarter" idx="11"/>
          </p:nvPr>
        </p:nvSpPr>
        <p:spPr/>
        <p:txBody>
          <a:bodyPr/>
          <a:lstStyle/>
          <a:p>
            <a:r>
              <a:rPr lang="sv-SE" dirty="0"/>
              <a:t>Bo Seborn 2019-04-01</a:t>
            </a:r>
          </a:p>
        </p:txBody>
      </p:sp>
      <p:pic>
        <p:nvPicPr>
          <p:cNvPr id="7" name="Bildobjekt 6" descr="armaturforeningen_logga.png">
            <a:extLst>
              <a:ext uri="{FF2B5EF4-FFF2-40B4-BE49-F238E27FC236}">
                <a16:creationId xmlns:a16="http://schemas.microsoft.com/office/drawing/2014/main" id="{EC2076ED-8E95-4E8B-B754-EDDDDB077F52}"/>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659515" y="6133464"/>
            <a:ext cx="3467735" cy="810895"/>
          </a:xfrm>
          <a:prstGeom prst="rect">
            <a:avLst/>
          </a:prstGeom>
        </p:spPr>
      </p:pic>
    </p:spTree>
    <p:extLst>
      <p:ext uri="{BB962C8B-B14F-4D97-AF65-F5344CB8AC3E}">
        <p14:creationId xmlns:p14="http://schemas.microsoft.com/office/powerpoint/2010/main" val="1231187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39B5A0-DC73-49C2-91F2-A150573FE691}"/>
              </a:ext>
            </a:extLst>
          </p:cNvPr>
          <p:cNvSpPr>
            <a:spLocks noGrp="1"/>
          </p:cNvSpPr>
          <p:nvPr>
            <p:ph type="ctrTitle"/>
          </p:nvPr>
        </p:nvSpPr>
        <p:spPr>
          <a:xfrm>
            <a:off x="1524000" y="1122362"/>
            <a:ext cx="9144000" cy="3378075"/>
          </a:xfrm>
        </p:spPr>
        <p:txBody>
          <a:bodyPr>
            <a:normAutofit fontScale="90000"/>
          </a:bodyPr>
          <a:lstStyle/>
          <a:p>
            <a:br>
              <a:rPr lang="sv-SE" sz="2400" dirty="0"/>
            </a:br>
            <a:r>
              <a:rPr lang="sv-SE" sz="3100" b="1" dirty="0"/>
              <a:t>ATEX</a:t>
            </a:r>
            <a:br>
              <a:rPr lang="sv-SE" sz="3100" dirty="0"/>
            </a:br>
            <a:r>
              <a:rPr lang="sv-SE" sz="3100" b="1" dirty="0"/>
              <a:t>Vilka risker kan finnas för ventil med don?</a:t>
            </a:r>
            <a:br>
              <a:rPr lang="sv-SE" sz="3100" b="1" dirty="0"/>
            </a:br>
            <a:br>
              <a:rPr lang="sv-SE" sz="2400" dirty="0"/>
            </a:br>
            <a:r>
              <a:rPr lang="sv-SE" sz="2400" dirty="0"/>
              <a:t>Statisk elektricitet, förslag: antistatiskt utförande, jordning, </a:t>
            </a:r>
            <a:r>
              <a:rPr lang="sv-SE" sz="2400" dirty="0" err="1"/>
              <a:t>kolfyld</a:t>
            </a:r>
            <a:r>
              <a:rPr lang="sv-SE" sz="2400" dirty="0"/>
              <a:t> PTFE</a:t>
            </a:r>
            <a:br>
              <a:rPr lang="sv-SE" sz="2400" dirty="0"/>
            </a:br>
            <a:r>
              <a:rPr lang="sv-SE" sz="2400" dirty="0"/>
              <a:t>Hög </a:t>
            </a:r>
            <a:r>
              <a:rPr lang="sv-SE" sz="2400" dirty="0" err="1"/>
              <a:t>pereferihastighet</a:t>
            </a:r>
            <a:r>
              <a:rPr lang="sv-SE" sz="2400" dirty="0"/>
              <a:t> &gt;1m/s, förslag:  justera donet</a:t>
            </a:r>
            <a:br>
              <a:rPr lang="sv-SE" sz="2400" dirty="0"/>
            </a:br>
            <a:r>
              <a:rPr lang="sv-SE" sz="2400" dirty="0"/>
              <a:t>Hög yttemperatur, knappast aktuellt</a:t>
            </a:r>
            <a:br>
              <a:rPr lang="sv-SE" sz="2400" dirty="0"/>
            </a:br>
            <a:r>
              <a:rPr lang="sv-SE" sz="2400" dirty="0"/>
              <a:t>Gnistbildning, förslag: kapsling för el-don</a:t>
            </a:r>
            <a:br>
              <a:rPr lang="sv-SE" sz="2400" dirty="0"/>
            </a:br>
            <a:br>
              <a:rPr lang="sv-SE" sz="2400" dirty="0"/>
            </a:br>
            <a:r>
              <a:rPr lang="sv-SE" sz="2400" dirty="0"/>
              <a:t>Se även bilaga 8) Ball </a:t>
            </a:r>
            <a:r>
              <a:rPr lang="sv-SE" sz="2400" dirty="0" err="1"/>
              <a:t>valves</a:t>
            </a:r>
            <a:r>
              <a:rPr lang="sv-SE" sz="2400" dirty="0"/>
              <a:t>, referens (3)</a:t>
            </a:r>
            <a:br>
              <a:rPr lang="sv-SE" sz="2400" dirty="0"/>
            </a:br>
            <a:endParaRPr lang="sv-SE" sz="2400" dirty="0"/>
          </a:p>
        </p:txBody>
      </p:sp>
      <p:sp>
        <p:nvSpPr>
          <p:cNvPr id="3" name="Underrubrik 2">
            <a:extLst>
              <a:ext uri="{FF2B5EF4-FFF2-40B4-BE49-F238E27FC236}">
                <a16:creationId xmlns:a16="http://schemas.microsoft.com/office/drawing/2014/main" id="{FAC4FDE8-9494-4560-ACEF-5319E33DA3A7}"/>
              </a:ext>
            </a:extLst>
          </p:cNvPr>
          <p:cNvSpPr>
            <a:spLocks noGrp="1"/>
          </p:cNvSpPr>
          <p:nvPr>
            <p:ph type="subTitle" idx="1"/>
          </p:nvPr>
        </p:nvSpPr>
        <p:spPr>
          <a:xfrm>
            <a:off x="1413164" y="5309062"/>
            <a:ext cx="9144000" cy="45719"/>
          </a:xfrm>
        </p:spPr>
        <p:txBody>
          <a:bodyPr>
            <a:normAutofit fontScale="25000" lnSpcReduction="20000"/>
          </a:bodyPr>
          <a:lstStyle/>
          <a:p>
            <a:endParaRPr lang="sv-SE" dirty="0"/>
          </a:p>
        </p:txBody>
      </p:sp>
      <p:pic>
        <p:nvPicPr>
          <p:cNvPr id="4" name="Bildobjekt 3" descr="armaturforeningen_logga.png">
            <a:extLst>
              <a:ext uri="{FF2B5EF4-FFF2-40B4-BE49-F238E27FC236}">
                <a16:creationId xmlns:a16="http://schemas.microsoft.com/office/drawing/2014/main" id="{9F3FD79D-E052-4B43-930F-20B05381693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590241" y="5811837"/>
            <a:ext cx="3467735" cy="810895"/>
          </a:xfrm>
          <a:prstGeom prst="rect">
            <a:avLst/>
          </a:prstGeom>
        </p:spPr>
      </p:pic>
      <p:sp>
        <p:nvSpPr>
          <p:cNvPr id="5" name="Platshållare för sidfot 4">
            <a:extLst>
              <a:ext uri="{FF2B5EF4-FFF2-40B4-BE49-F238E27FC236}">
                <a16:creationId xmlns:a16="http://schemas.microsoft.com/office/drawing/2014/main" id="{D6ABE380-8F84-4437-9708-8E38B54186DA}"/>
              </a:ext>
            </a:extLst>
          </p:cNvPr>
          <p:cNvSpPr>
            <a:spLocks noGrp="1"/>
          </p:cNvSpPr>
          <p:nvPr>
            <p:ph type="ftr" sz="quarter" idx="11"/>
          </p:nvPr>
        </p:nvSpPr>
        <p:spPr/>
        <p:txBody>
          <a:bodyPr/>
          <a:lstStyle/>
          <a:p>
            <a:r>
              <a:rPr lang="sv-SE" dirty="0"/>
              <a:t>Bo Seborn 2010-04-01</a:t>
            </a:r>
          </a:p>
        </p:txBody>
      </p:sp>
    </p:spTree>
    <p:extLst>
      <p:ext uri="{BB962C8B-B14F-4D97-AF65-F5344CB8AC3E}">
        <p14:creationId xmlns:p14="http://schemas.microsoft.com/office/powerpoint/2010/main" val="46458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E4ACA3-D255-41D1-8B4F-59B4E5CDBB9A}"/>
              </a:ext>
            </a:extLst>
          </p:cNvPr>
          <p:cNvSpPr>
            <a:spLocks noGrp="1"/>
          </p:cNvSpPr>
          <p:nvPr>
            <p:ph type="ctrTitle"/>
          </p:nvPr>
        </p:nvSpPr>
        <p:spPr>
          <a:xfrm>
            <a:off x="6450392" y="2435225"/>
            <a:ext cx="9144000" cy="2387600"/>
          </a:xfrm>
        </p:spPr>
        <p:txBody>
          <a:bodyPr/>
          <a:lstStyle/>
          <a:p>
            <a:endParaRPr lang="sv-SE" dirty="0"/>
          </a:p>
        </p:txBody>
      </p:sp>
      <p:sp>
        <p:nvSpPr>
          <p:cNvPr id="3" name="Underrubrik 2">
            <a:extLst>
              <a:ext uri="{FF2B5EF4-FFF2-40B4-BE49-F238E27FC236}">
                <a16:creationId xmlns:a16="http://schemas.microsoft.com/office/drawing/2014/main" id="{819D6566-F257-4D1E-90E4-605192FE47F5}"/>
              </a:ext>
            </a:extLst>
          </p:cNvPr>
          <p:cNvSpPr>
            <a:spLocks noGrp="1"/>
          </p:cNvSpPr>
          <p:nvPr>
            <p:ph type="subTitle" idx="1"/>
          </p:nvPr>
        </p:nvSpPr>
        <p:spPr>
          <a:xfrm>
            <a:off x="1524000" y="3602038"/>
            <a:ext cx="9144000" cy="1655762"/>
          </a:xfrm>
        </p:spPr>
        <p:txBody>
          <a:bodyPr/>
          <a:lstStyle/>
          <a:p>
            <a:endParaRPr lang="sv-SE" dirty="0"/>
          </a:p>
        </p:txBody>
      </p:sp>
      <p:pic>
        <p:nvPicPr>
          <p:cNvPr id="1026" name="Bild 5" descr="https://www.msb.se/Upload/Forebyggande/brandfarlig_explosiv/LBE%20utbildning/Lektion2_14.png">
            <a:extLst>
              <a:ext uri="{FF2B5EF4-FFF2-40B4-BE49-F238E27FC236}">
                <a16:creationId xmlns:a16="http://schemas.microsoft.com/office/drawing/2014/main" id="{C011DF1A-999E-4DA3-8F51-207BC52D8C7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29200" y="2513012"/>
            <a:ext cx="4381500" cy="14859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Bild 6" descr="https://www.msb.se/Upload/Forebyggande/brandfarlig_explosiv/LBE%20utbildning/lektion2_15.png">
            <a:extLst>
              <a:ext uri="{FF2B5EF4-FFF2-40B4-BE49-F238E27FC236}">
                <a16:creationId xmlns:a16="http://schemas.microsoft.com/office/drawing/2014/main" id="{E048AD61-CD7B-47D1-A2DD-EA7C36FCA69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0877" y="4388728"/>
            <a:ext cx="4381500" cy="212708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295C0CD2-BFAB-4AE4-8C54-8734E6AAAC0F}"/>
              </a:ext>
            </a:extLst>
          </p:cNvPr>
          <p:cNvSpPr>
            <a:spLocks noChangeArrowheads="1"/>
          </p:cNvSpPr>
          <p:nvPr/>
        </p:nvSpPr>
        <p:spPr bwMode="auto">
          <a:xfrm>
            <a:off x="1828800" y="-362751"/>
            <a:ext cx="15289592" cy="298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sv-SE" altLang="sv-SE"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sv-SE" altLang="sv-SE" b="1" dirty="0">
              <a:solidFill>
                <a:srgbClr val="000000"/>
              </a:solidFill>
              <a:latin typeface="Verdana" panose="020B060403050404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b="1" i="0" u="none" strike="noStrike" cap="none" normalizeH="0" baseline="0" dirty="0">
                <a:ln>
                  <a:noFill/>
                </a:ln>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Temperaturklass</a:t>
            </a:r>
            <a:endParaRPr kumimoji="0" lang="sv-SE" altLang="sv-SE"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Temperaturklassen hos ett </a:t>
            </a:r>
            <a:r>
              <a:rPr kumimoji="0" lang="sv-SE" altLang="sv-SE" sz="16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ä</a:t>
            </a: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mne beror p</a:t>
            </a:r>
            <a:r>
              <a:rPr kumimoji="0" lang="sv-SE" altLang="sv-SE" sz="16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å</a:t>
            </a: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dess termiska </a:t>
            </a:r>
            <a:r>
              <a:rPr kumimoji="0" lang="sv-SE" altLang="sv-SE" sz="1600" b="0" i="0" u="none" strike="noStrike" cap="none" normalizeH="0" baseline="0" dirty="0" err="1">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t</a:t>
            </a:r>
            <a:r>
              <a:rPr kumimoji="0" lang="sv-SE" altLang="sv-SE" sz="1600" b="0" i="0" u="none" strike="noStrike" cap="none" normalizeH="0" baseline="0" dirty="0" err="1">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ä</a:t>
            </a:r>
            <a:r>
              <a:rPr kumimoji="0" lang="sv-SE" altLang="sv-SE" sz="1600" b="0" i="0" u="none" strike="noStrike" cap="none" normalizeH="0" baseline="0" dirty="0" err="1">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ndpunkt</a:t>
            </a: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det vill s</a:t>
            </a:r>
            <a:r>
              <a:rPr kumimoji="0" lang="sv-SE" altLang="sv-SE" sz="16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ä</a:t>
            </a: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ga den temperatur vid vilken en het yta kan ant</a:t>
            </a:r>
            <a:r>
              <a:rPr kumimoji="0" lang="sv-SE" altLang="sv-SE" sz="16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ä</a:t>
            </a: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nda </a:t>
            </a:r>
            <a:r>
              <a:rPr kumimoji="0" lang="sv-SE" altLang="sv-SE" sz="16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ä</a:t>
            </a: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mnet. </a:t>
            </a: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Det finns sex temperaturklasser som ben</a:t>
            </a:r>
            <a:r>
              <a:rPr kumimoji="0" lang="sv-SE" altLang="sv-SE" sz="16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ä</a:t>
            </a: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mns T1-T6, </a:t>
            </a: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enligt tabellen nedan till h</a:t>
            </a:r>
            <a:r>
              <a:rPr kumimoji="0" lang="sv-SE" altLang="sv-SE" sz="16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ö</a:t>
            </a: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ger. Temperaturklass f</a:t>
            </a:r>
            <a:r>
              <a:rPr kumimoji="0" lang="sv-SE" altLang="sv-SE" sz="16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ö</a:t>
            </a: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r n</a:t>
            </a:r>
            <a:r>
              <a:rPr kumimoji="0" lang="sv-SE" altLang="sv-SE" sz="16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å</a:t>
            </a: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gra gaser och v</a:t>
            </a:r>
            <a:r>
              <a:rPr kumimoji="0" lang="sv-SE" altLang="sv-SE" sz="16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ä</a:t>
            </a:r>
            <a:r>
              <a:rPr kumimoji="0" lang="sv-SE" altLang="sv-SE" sz="1600" b="0" i="0" u="none" strike="noStrike" cap="none" normalizeH="0" baseline="0" dirty="0">
                <a:ln>
                  <a:noFill/>
                </a:ln>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tskor redovisas nedan.</a:t>
            </a:r>
            <a:endParaRPr kumimoji="0" lang="sv-SE" altLang="sv-SE"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6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sv-SE" altLang="sv-SE"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5" name="Rectangle 4">
            <a:extLst>
              <a:ext uri="{FF2B5EF4-FFF2-40B4-BE49-F238E27FC236}">
                <a16:creationId xmlns:a16="http://schemas.microsoft.com/office/drawing/2014/main" id="{C0C6226D-F7C1-4D56-A25E-7E72F83828FC}"/>
              </a:ext>
            </a:extLst>
          </p:cNvPr>
          <p:cNvSpPr>
            <a:spLocks noChangeArrowheads="1"/>
          </p:cNvSpPr>
          <p:nvPr/>
        </p:nvSpPr>
        <p:spPr bwMode="auto">
          <a:xfrm>
            <a:off x="4926392" y="3255962"/>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
        <p:nvSpPr>
          <p:cNvPr id="6" name="Rectangle 5">
            <a:extLst>
              <a:ext uri="{FF2B5EF4-FFF2-40B4-BE49-F238E27FC236}">
                <a16:creationId xmlns:a16="http://schemas.microsoft.com/office/drawing/2014/main" id="{D3F7E8A6-8A3E-4A7C-8C13-2250CC8F370D}"/>
              </a:ext>
            </a:extLst>
          </p:cNvPr>
          <p:cNvSpPr>
            <a:spLocks noChangeArrowheads="1"/>
          </p:cNvSpPr>
          <p:nvPr/>
        </p:nvSpPr>
        <p:spPr bwMode="auto">
          <a:xfrm>
            <a:off x="4926392" y="54959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pic>
        <p:nvPicPr>
          <p:cNvPr id="9" name="Bildobjekt 8" descr="armaturforeningen_logga.png">
            <a:extLst>
              <a:ext uri="{FF2B5EF4-FFF2-40B4-BE49-F238E27FC236}">
                <a16:creationId xmlns:a16="http://schemas.microsoft.com/office/drawing/2014/main" id="{DD73989B-A964-4EB5-9C64-C6FE841748B5}"/>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8241404" y="5681980"/>
            <a:ext cx="3467735" cy="810895"/>
          </a:xfrm>
          <a:prstGeom prst="rect">
            <a:avLst/>
          </a:prstGeom>
        </p:spPr>
      </p:pic>
      <p:sp>
        <p:nvSpPr>
          <p:cNvPr id="7" name="Platshållare för sidfot 6">
            <a:extLst>
              <a:ext uri="{FF2B5EF4-FFF2-40B4-BE49-F238E27FC236}">
                <a16:creationId xmlns:a16="http://schemas.microsoft.com/office/drawing/2014/main" id="{2DBCCF42-7042-4442-92D6-6CEA6FA7DF17}"/>
              </a:ext>
            </a:extLst>
          </p:cNvPr>
          <p:cNvSpPr>
            <a:spLocks noGrp="1"/>
          </p:cNvSpPr>
          <p:nvPr>
            <p:ph type="ftr" sz="quarter" idx="11"/>
          </p:nvPr>
        </p:nvSpPr>
        <p:spPr/>
        <p:txBody>
          <a:bodyPr/>
          <a:lstStyle/>
          <a:p>
            <a:r>
              <a:rPr lang="sv-SE"/>
              <a:t>Bo Seborn 2018-03-20</a:t>
            </a:r>
          </a:p>
        </p:txBody>
      </p:sp>
    </p:spTree>
    <p:extLst>
      <p:ext uri="{BB962C8B-B14F-4D97-AF65-F5344CB8AC3E}">
        <p14:creationId xmlns:p14="http://schemas.microsoft.com/office/powerpoint/2010/main" val="4068734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a:extLst>
              <a:ext uri="{FF2B5EF4-FFF2-40B4-BE49-F238E27FC236}">
                <a16:creationId xmlns:a16="http://schemas.microsoft.com/office/drawing/2014/main" id="{111BB33A-FCD6-461B-A430-3EFEF02394F6}"/>
              </a:ext>
            </a:extLst>
          </p:cNvPr>
          <p:cNvSpPr>
            <a:spLocks noGrp="1"/>
          </p:cNvSpPr>
          <p:nvPr>
            <p:ph type="title"/>
          </p:nvPr>
        </p:nvSpPr>
        <p:spPr>
          <a:xfrm>
            <a:off x="838200" y="365125"/>
            <a:ext cx="10515600" cy="2667324"/>
          </a:xfrm>
        </p:spPr>
        <p:txBody>
          <a:bodyPr>
            <a:normAutofit/>
          </a:bodyPr>
          <a:lstStyle/>
          <a:p>
            <a:r>
              <a:rPr lang="sv-SE" sz="3200" b="1" dirty="0"/>
              <a:t>Explosionsgrupp</a:t>
            </a:r>
            <a:br>
              <a:rPr lang="sv-SE" sz="2200" b="1" dirty="0"/>
            </a:br>
            <a:r>
              <a:rPr lang="sv-SE" sz="2200" dirty="0"/>
              <a:t>Det finns tre explosionsgrupper: IIA, IIB och IIC. Ämnen delas in i explosionsgrupp dels beroende på den energi som krävs för att antända ämnet, dels efter dess förmåga att vid antändning slå en flamma genom en smal spalt. </a:t>
            </a:r>
            <a:r>
              <a:rPr lang="sv-SE" sz="2200" b="1" dirty="0"/>
              <a:t>IIC är den grupp som är mest lättantändlig</a:t>
            </a:r>
            <a:r>
              <a:rPr lang="sv-SE" sz="2200" dirty="0"/>
              <a:t>, och mest benägen att slå en flamma genom en spalt. Några exempel på explosionsgrupper anges nedan.</a:t>
            </a:r>
            <a:br>
              <a:rPr lang="sv-SE" dirty="0"/>
            </a:br>
            <a:endParaRPr lang="sv-SE" dirty="0"/>
          </a:p>
        </p:txBody>
      </p:sp>
      <p:sp>
        <p:nvSpPr>
          <p:cNvPr id="4" name="Platshållare för sidfot 3">
            <a:extLst>
              <a:ext uri="{FF2B5EF4-FFF2-40B4-BE49-F238E27FC236}">
                <a16:creationId xmlns:a16="http://schemas.microsoft.com/office/drawing/2014/main" id="{EDF7DFA8-BBD2-4621-97CF-56712528DEF7}"/>
              </a:ext>
            </a:extLst>
          </p:cNvPr>
          <p:cNvSpPr>
            <a:spLocks noGrp="1"/>
          </p:cNvSpPr>
          <p:nvPr>
            <p:ph type="ftr" sz="quarter" idx="11"/>
          </p:nvPr>
        </p:nvSpPr>
        <p:spPr/>
        <p:txBody>
          <a:bodyPr/>
          <a:lstStyle/>
          <a:p>
            <a:r>
              <a:rPr lang="sv-SE"/>
              <a:t>Bo Seborn 2018-03-20</a:t>
            </a:r>
          </a:p>
        </p:txBody>
      </p:sp>
      <p:pic>
        <p:nvPicPr>
          <p:cNvPr id="5" name="Bildobjekt 4">
            <a:extLst>
              <a:ext uri="{FF2B5EF4-FFF2-40B4-BE49-F238E27FC236}">
                <a16:creationId xmlns:a16="http://schemas.microsoft.com/office/drawing/2014/main" id="{1504A9A8-8383-42F2-9BA3-A9CB72477879}"/>
              </a:ext>
            </a:extLst>
          </p:cNvPr>
          <p:cNvPicPr>
            <a:picLocks noChangeAspect="1"/>
          </p:cNvPicPr>
          <p:nvPr/>
        </p:nvPicPr>
        <p:blipFill>
          <a:blip r:embed="rId2"/>
          <a:stretch>
            <a:fillRect/>
          </a:stretch>
        </p:blipFill>
        <p:spPr>
          <a:xfrm>
            <a:off x="3905250" y="2395537"/>
            <a:ext cx="4381500" cy="2066925"/>
          </a:xfrm>
          <a:prstGeom prst="rect">
            <a:avLst/>
          </a:prstGeom>
        </p:spPr>
      </p:pic>
      <p:pic>
        <p:nvPicPr>
          <p:cNvPr id="3076" name="Picture 4" descr="https://www.msb.se/Upload/Forebyggande/brandfarlig_explosiv/LBE%20utbildning/lektion2_16.png">
            <a:extLst>
              <a:ext uri="{FF2B5EF4-FFF2-40B4-BE49-F238E27FC236}">
                <a16:creationId xmlns:a16="http://schemas.microsoft.com/office/drawing/2014/main" id="{5A4AB810-35D3-4F6B-8C22-1E4FBC31957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000625" y="4534677"/>
            <a:ext cx="2190750" cy="1576873"/>
          </a:xfrm>
          <a:prstGeom prst="rect">
            <a:avLst/>
          </a:prstGeom>
          <a:noFill/>
          <a:extLst>
            <a:ext uri="{909E8E84-426E-40DD-AFC4-6F175D3DCCD1}">
              <a14:hiddenFill xmlns:a14="http://schemas.microsoft.com/office/drawing/2010/main">
                <a:solidFill>
                  <a:srgbClr val="FFFFFF"/>
                </a:solidFill>
              </a14:hiddenFill>
            </a:ext>
          </a:extLst>
        </p:spPr>
      </p:pic>
      <p:pic>
        <p:nvPicPr>
          <p:cNvPr id="6" name="Bildobjekt 5" descr="armaturforeningen_logga.png">
            <a:extLst>
              <a:ext uri="{FF2B5EF4-FFF2-40B4-BE49-F238E27FC236}">
                <a16:creationId xmlns:a16="http://schemas.microsoft.com/office/drawing/2014/main" id="{625B2405-D712-4715-B2BF-CD2313765962}"/>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8241404" y="5681980"/>
            <a:ext cx="3467735" cy="810895"/>
          </a:xfrm>
          <a:prstGeom prst="rect">
            <a:avLst/>
          </a:prstGeom>
        </p:spPr>
      </p:pic>
    </p:spTree>
    <p:extLst>
      <p:ext uri="{BB962C8B-B14F-4D97-AF65-F5344CB8AC3E}">
        <p14:creationId xmlns:p14="http://schemas.microsoft.com/office/powerpoint/2010/main" val="2422598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2992A00F-DDC4-4304-90C0-30821DCE2275}"/>
              </a:ext>
            </a:extLst>
          </p:cNvPr>
          <p:cNvSpPr/>
          <p:nvPr/>
        </p:nvSpPr>
        <p:spPr>
          <a:xfrm>
            <a:off x="3053301" y="1733384"/>
            <a:ext cx="4525573" cy="3508653"/>
          </a:xfrm>
          <a:prstGeom prst="rect">
            <a:avLst/>
          </a:prstGeom>
        </p:spPr>
        <p:txBody>
          <a:bodyPr wrap="square">
            <a:spAutoFit/>
          </a:bodyPr>
          <a:lstStyle/>
          <a:p>
            <a:r>
              <a:rPr lang="fr-FR" sz="2400" b="1" dirty="0"/>
              <a:t>Exempel på märkningar</a:t>
            </a:r>
          </a:p>
          <a:p>
            <a:endParaRPr lang="fr-FR" dirty="0"/>
          </a:p>
          <a:p>
            <a:r>
              <a:rPr lang="fr-FR" b="1" dirty="0"/>
              <a:t>Ventil            II 2 GD c IIA T6</a:t>
            </a:r>
          </a:p>
          <a:p>
            <a:r>
              <a:rPr lang="fr-FR" dirty="0"/>
              <a:t>Utrustrustningsgrupp II    </a:t>
            </a:r>
          </a:p>
          <a:p>
            <a:r>
              <a:rPr lang="fr-FR" dirty="0"/>
              <a:t>Kategori 2</a:t>
            </a:r>
          </a:p>
          <a:p>
            <a:r>
              <a:rPr lang="fr-FR" dirty="0"/>
              <a:t>Gas zon 1 och 2</a:t>
            </a:r>
          </a:p>
          <a:p>
            <a:r>
              <a:rPr lang="fr-FR" dirty="0"/>
              <a:t>Damm zon 21 och 22</a:t>
            </a:r>
          </a:p>
          <a:p>
            <a:r>
              <a:rPr lang="fr-FR" dirty="0"/>
              <a:t>Skydd c</a:t>
            </a:r>
          </a:p>
          <a:p>
            <a:r>
              <a:rPr lang="fr-FR" dirty="0"/>
              <a:t>Explosionsgrupp IIA</a:t>
            </a:r>
          </a:p>
          <a:p>
            <a:r>
              <a:rPr lang="fr-FR" dirty="0"/>
              <a:t>Temperaturklass T6 (Det förekommer att bokstaven X anges, innebär att villkor finns som måste beaktas)</a:t>
            </a:r>
            <a:endParaRPr lang="sv-SE" dirty="0"/>
          </a:p>
        </p:txBody>
      </p:sp>
      <p:graphicFrame>
        <p:nvGraphicFramePr>
          <p:cNvPr id="3" name="Objekt 2">
            <a:extLst>
              <a:ext uri="{FF2B5EF4-FFF2-40B4-BE49-F238E27FC236}">
                <a16:creationId xmlns:a16="http://schemas.microsoft.com/office/drawing/2014/main" id="{6D27128C-356B-4F2A-9185-E47FC4F50D60}"/>
              </a:ext>
            </a:extLst>
          </p:cNvPr>
          <p:cNvGraphicFramePr>
            <a:graphicFrameLocks noChangeAspect="1"/>
          </p:cNvGraphicFramePr>
          <p:nvPr>
            <p:extLst>
              <p:ext uri="{D42A27DB-BD31-4B8C-83A1-F6EECF244321}">
                <p14:modId xmlns:p14="http://schemas.microsoft.com/office/powerpoint/2010/main" val="2497307952"/>
              </p:ext>
            </p:extLst>
          </p:nvPr>
        </p:nvGraphicFramePr>
        <p:xfrm>
          <a:off x="3771900" y="2342561"/>
          <a:ext cx="533400" cy="381000"/>
        </p:xfrm>
        <a:graphic>
          <a:graphicData uri="http://schemas.openxmlformats.org/presentationml/2006/ole">
            <mc:AlternateContent xmlns:mc="http://schemas.openxmlformats.org/markup-compatibility/2006">
              <mc:Choice xmlns:v="urn:schemas-microsoft-com:vml" Requires="v">
                <p:oleObj spid="_x0000_s2178" name="Bitmappsbild" r:id="rId3" imgW="533520" imgH="380880" progId="Paint.Picture">
                  <p:embed/>
                </p:oleObj>
              </mc:Choice>
              <mc:Fallback>
                <p:oleObj name="Bitmappsbild" r:id="rId3" imgW="533520" imgH="380880" progId="Paint.Picture">
                  <p:embed/>
                  <p:pic>
                    <p:nvPicPr>
                      <p:cNvPr id="0" name="Picture 62"/>
                      <p:cNvPicPr>
                        <a:picLocks noChangeAspect="1" noChangeArrowheads="1"/>
                      </p:cNvPicPr>
                      <p:nvPr/>
                    </p:nvPicPr>
                    <p:blipFill>
                      <a:blip r:embed="rId4"/>
                      <a:srcRect/>
                      <a:stretch>
                        <a:fillRect/>
                      </a:stretch>
                    </p:blipFill>
                    <p:spPr bwMode="auto">
                      <a:xfrm>
                        <a:off x="3771900" y="2342561"/>
                        <a:ext cx="533400" cy="381000"/>
                      </a:xfrm>
                      <a:prstGeom prst="rect">
                        <a:avLst/>
                      </a:prstGeom>
                      <a:noFill/>
                      <a:extLst/>
                    </p:spPr>
                  </p:pic>
                </p:oleObj>
              </mc:Fallback>
            </mc:AlternateContent>
          </a:graphicData>
        </a:graphic>
      </p:graphicFrame>
      <p:graphicFrame>
        <p:nvGraphicFramePr>
          <p:cNvPr id="5" name="Objekt 4">
            <a:extLst>
              <a:ext uri="{FF2B5EF4-FFF2-40B4-BE49-F238E27FC236}">
                <a16:creationId xmlns:a16="http://schemas.microsoft.com/office/drawing/2014/main" id="{B885FF7D-7163-4E01-AB16-B0F2CCB49A88}"/>
              </a:ext>
            </a:extLst>
          </p:cNvPr>
          <p:cNvGraphicFramePr>
            <a:graphicFrameLocks noChangeAspect="1"/>
          </p:cNvGraphicFramePr>
          <p:nvPr>
            <p:extLst>
              <p:ext uri="{D42A27DB-BD31-4B8C-83A1-F6EECF244321}">
                <p14:modId xmlns:p14="http://schemas.microsoft.com/office/powerpoint/2010/main" val="1990883904"/>
              </p:ext>
            </p:extLst>
          </p:nvPr>
        </p:nvGraphicFramePr>
        <p:xfrm>
          <a:off x="8629649" y="2551112"/>
          <a:ext cx="1346200" cy="877888"/>
        </p:xfrm>
        <a:graphic>
          <a:graphicData uri="http://schemas.openxmlformats.org/presentationml/2006/ole">
            <mc:AlternateContent xmlns:mc="http://schemas.openxmlformats.org/markup-compatibility/2006">
              <mc:Choice xmlns:v="urn:schemas-microsoft-com:vml" Requires="v">
                <p:oleObj spid="_x0000_s2179" name="Bitmappsbild" r:id="rId5" imgW="533520" imgH="380880" progId="Paint.Picture">
                  <p:embed/>
                </p:oleObj>
              </mc:Choice>
              <mc:Fallback>
                <p:oleObj name="Bitmappsbild" r:id="rId5" imgW="533520" imgH="380880" progId="Paint.Picture">
                  <p:embed/>
                  <p:pic>
                    <p:nvPicPr>
                      <p:cNvPr id="0" name="Picture 63"/>
                      <p:cNvPicPr>
                        <a:picLocks noChangeAspect="1" noChangeArrowheads="1"/>
                      </p:cNvPicPr>
                      <p:nvPr/>
                    </p:nvPicPr>
                    <p:blipFill>
                      <a:blip r:embed="rId4"/>
                      <a:srcRect/>
                      <a:stretch>
                        <a:fillRect/>
                      </a:stretch>
                    </p:blipFill>
                    <p:spPr bwMode="auto">
                      <a:xfrm>
                        <a:off x="8629649" y="2551112"/>
                        <a:ext cx="1346200" cy="877888"/>
                      </a:xfrm>
                      <a:prstGeom prst="rect">
                        <a:avLst/>
                      </a:prstGeom>
                      <a:noFill/>
                      <a:extLst/>
                    </p:spPr>
                  </p:pic>
                </p:oleObj>
              </mc:Fallback>
            </mc:AlternateContent>
          </a:graphicData>
        </a:graphic>
      </p:graphicFrame>
      <p:pic>
        <p:nvPicPr>
          <p:cNvPr id="6" name="Bildobjekt 5" descr="armaturforeningen_logga.png">
            <a:extLst>
              <a:ext uri="{FF2B5EF4-FFF2-40B4-BE49-F238E27FC236}">
                <a16:creationId xmlns:a16="http://schemas.microsoft.com/office/drawing/2014/main" id="{F9A37283-BE42-41B4-AC19-981DCD43F4E5}"/>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8241404" y="5681980"/>
            <a:ext cx="3467735" cy="810895"/>
          </a:xfrm>
          <a:prstGeom prst="rect">
            <a:avLst/>
          </a:prstGeom>
        </p:spPr>
      </p:pic>
      <p:sp>
        <p:nvSpPr>
          <p:cNvPr id="4" name="Platshållare för sidfot 3">
            <a:extLst>
              <a:ext uri="{FF2B5EF4-FFF2-40B4-BE49-F238E27FC236}">
                <a16:creationId xmlns:a16="http://schemas.microsoft.com/office/drawing/2014/main" id="{3EB6AE8B-C3BD-41D6-8452-0D934CC3C8AA}"/>
              </a:ext>
            </a:extLst>
          </p:cNvPr>
          <p:cNvSpPr>
            <a:spLocks noGrp="1"/>
          </p:cNvSpPr>
          <p:nvPr>
            <p:ph type="ftr" sz="quarter" idx="11"/>
          </p:nvPr>
        </p:nvSpPr>
        <p:spPr/>
        <p:txBody>
          <a:bodyPr/>
          <a:lstStyle/>
          <a:p>
            <a:r>
              <a:rPr lang="sv-SE" dirty="0"/>
              <a:t>Bo Seborn 2019-04-02</a:t>
            </a:r>
          </a:p>
        </p:txBody>
      </p:sp>
      <p:cxnSp>
        <p:nvCxnSpPr>
          <p:cNvPr id="29" name="Rak koppling 28">
            <a:extLst>
              <a:ext uri="{FF2B5EF4-FFF2-40B4-BE49-F238E27FC236}">
                <a16:creationId xmlns:a16="http://schemas.microsoft.com/office/drawing/2014/main" id="{42766D20-AD31-4905-9664-3C0B38250FC1}"/>
              </a:ext>
            </a:extLst>
          </p:cNvPr>
          <p:cNvCxnSpPr>
            <a:endCxn id="5" idx="0"/>
          </p:cNvCxnSpPr>
          <p:nvPr/>
        </p:nvCxnSpPr>
        <p:spPr>
          <a:xfrm flipH="1">
            <a:off x="9301262" y="2551073"/>
            <a:ext cx="933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Rak koppling 45">
            <a:extLst>
              <a:ext uri="{FF2B5EF4-FFF2-40B4-BE49-F238E27FC236}">
                <a16:creationId xmlns:a16="http://schemas.microsoft.com/office/drawing/2014/main" id="{2EF54380-963B-49C5-8521-119C6EA34B49}"/>
              </a:ext>
            </a:extLst>
          </p:cNvPr>
          <p:cNvCxnSpPr/>
          <p:nvPr/>
        </p:nvCxnSpPr>
        <p:spPr>
          <a:xfrm>
            <a:off x="8985380" y="2612571"/>
            <a:ext cx="68113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Rak koppling 47">
            <a:extLst>
              <a:ext uri="{FF2B5EF4-FFF2-40B4-BE49-F238E27FC236}">
                <a16:creationId xmlns:a16="http://schemas.microsoft.com/office/drawing/2014/main" id="{A96AFBFF-6E26-4BE2-9773-E5B1D53468D6}"/>
              </a:ext>
            </a:extLst>
          </p:cNvPr>
          <p:cNvCxnSpPr>
            <a:endCxn id="5" idx="1"/>
          </p:cNvCxnSpPr>
          <p:nvPr/>
        </p:nvCxnSpPr>
        <p:spPr>
          <a:xfrm flipH="1">
            <a:off x="8629649" y="2612571"/>
            <a:ext cx="355731" cy="377485"/>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Rak koppling 49">
            <a:extLst>
              <a:ext uri="{FF2B5EF4-FFF2-40B4-BE49-F238E27FC236}">
                <a16:creationId xmlns:a16="http://schemas.microsoft.com/office/drawing/2014/main" id="{8669E6EB-2C69-41B1-BBE0-0722A2A5DB80}"/>
              </a:ext>
            </a:extLst>
          </p:cNvPr>
          <p:cNvCxnSpPr>
            <a:cxnSpLocks/>
          </p:cNvCxnSpPr>
          <p:nvPr/>
        </p:nvCxnSpPr>
        <p:spPr>
          <a:xfrm>
            <a:off x="9666514" y="2612571"/>
            <a:ext cx="309335" cy="438539"/>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Rak koppling 52">
            <a:extLst>
              <a:ext uri="{FF2B5EF4-FFF2-40B4-BE49-F238E27FC236}">
                <a16:creationId xmlns:a16="http://schemas.microsoft.com/office/drawing/2014/main" id="{91DFE79A-653D-4309-A282-D05D10C6156F}"/>
              </a:ext>
            </a:extLst>
          </p:cNvPr>
          <p:cNvCxnSpPr/>
          <p:nvPr/>
        </p:nvCxnSpPr>
        <p:spPr>
          <a:xfrm>
            <a:off x="8629649" y="2990056"/>
            <a:ext cx="355731" cy="43894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Rak koppling 54">
            <a:extLst>
              <a:ext uri="{FF2B5EF4-FFF2-40B4-BE49-F238E27FC236}">
                <a16:creationId xmlns:a16="http://schemas.microsoft.com/office/drawing/2014/main" id="{9A9EB689-8837-4CB6-BB96-BB905E2E0A6E}"/>
              </a:ext>
            </a:extLst>
          </p:cNvPr>
          <p:cNvCxnSpPr/>
          <p:nvPr/>
        </p:nvCxnSpPr>
        <p:spPr>
          <a:xfrm>
            <a:off x="8970216" y="3428797"/>
            <a:ext cx="69629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Rak koppling 56">
            <a:extLst>
              <a:ext uri="{FF2B5EF4-FFF2-40B4-BE49-F238E27FC236}">
                <a16:creationId xmlns:a16="http://schemas.microsoft.com/office/drawing/2014/main" id="{C060D9EC-3F51-4CA4-8244-13F21EFB1DE6}"/>
              </a:ext>
            </a:extLst>
          </p:cNvPr>
          <p:cNvCxnSpPr/>
          <p:nvPr/>
        </p:nvCxnSpPr>
        <p:spPr>
          <a:xfrm flipH="1">
            <a:off x="9666514" y="2990056"/>
            <a:ext cx="309335" cy="4389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379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365B96-0F2D-4D1F-AE83-68B0E6725B26}"/>
              </a:ext>
            </a:extLst>
          </p:cNvPr>
          <p:cNvSpPr>
            <a:spLocks noGrp="1"/>
          </p:cNvSpPr>
          <p:nvPr>
            <p:ph type="title"/>
          </p:nvPr>
        </p:nvSpPr>
        <p:spPr/>
        <p:txBody>
          <a:bodyPr>
            <a:normAutofit/>
          </a:bodyPr>
          <a:lstStyle/>
          <a:p>
            <a:r>
              <a:rPr lang="sv-SE" sz="2400" dirty="0"/>
              <a:t>                                                          </a:t>
            </a:r>
            <a:r>
              <a:rPr lang="sv-SE" sz="2800" b="1" dirty="0"/>
              <a:t>ATEX referenser</a:t>
            </a:r>
          </a:p>
        </p:txBody>
      </p:sp>
      <p:sp>
        <p:nvSpPr>
          <p:cNvPr id="3" name="Platshållare för innehåll 2">
            <a:extLst>
              <a:ext uri="{FF2B5EF4-FFF2-40B4-BE49-F238E27FC236}">
                <a16:creationId xmlns:a16="http://schemas.microsoft.com/office/drawing/2014/main" id="{0578D0A0-398C-4145-94E3-49FF5593FB62}"/>
              </a:ext>
            </a:extLst>
          </p:cNvPr>
          <p:cNvSpPr>
            <a:spLocks noGrp="1"/>
          </p:cNvSpPr>
          <p:nvPr>
            <p:ph idx="1"/>
          </p:nvPr>
        </p:nvSpPr>
        <p:spPr/>
        <p:txBody>
          <a:bodyPr/>
          <a:lstStyle/>
          <a:p>
            <a:r>
              <a:rPr lang="sv-SE" dirty="0"/>
              <a:t>(1) ATEX 2014/34/EU </a:t>
            </a:r>
            <a:r>
              <a:rPr lang="sv-SE" dirty="0" err="1"/>
              <a:t>Guidelines</a:t>
            </a:r>
            <a:r>
              <a:rPr lang="sv-SE" dirty="0"/>
              <a:t>, 2nd edition December 2017</a:t>
            </a:r>
          </a:p>
          <a:p>
            <a:r>
              <a:rPr lang="sv-SE" dirty="0"/>
              <a:t>(2) VDMA, ATEX </a:t>
            </a:r>
            <a:r>
              <a:rPr lang="sv-SE" dirty="0" err="1"/>
              <a:t>guideline</a:t>
            </a:r>
            <a:r>
              <a:rPr lang="sv-SE" dirty="0"/>
              <a:t> for </a:t>
            </a:r>
            <a:r>
              <a:rPr lang="sv-SE" dirty="0" err="1"/>
              <a:t>valve</a:t>
            </a:r>
            <a:r>
              <a:rPr lang="sv-SE" dirty="0"/>
              <a:t> </a:t>
            </a:r>
            <a:r>
              <a:rPr lang="sv-SE" dirty="0" err="1"/>
              <a:t>industry</a:t>
            </a:r>
            <a:r>
              <a:rPr lang="sv-SE" dirty="0"/>
              <a:t>, 2003</a:t>
            </a:r>
          </a:p>
          <a:p>
            <a:r>
              <a:rPr lang="sv-SE" dirty="0"/>
              <a:t>(3) ATEX- RIKTLINJER, 4de utgåvan-september 2012, 3.7.5, 2 b)</a:t>
            </a:r>
          </a:p>
          <a:p>
            <a:pPr marL="0" indent="0">
              <a:buNone/>
            </a:pPr>
            <a:endParaRPr lang="sv-SE" dirty="0"/>
          </a:p>
        </p:txBody>
      </p:sp>
      <p:pic>
        <p:nvPicPr>
          <p:cNvPr id="4" name="Bildobjekt 3" descr="armaturforeningen_logga.png">
            <a:extLst>
              <a:ext uri="{FF2B5EF4-FFF2-40B4-BE49-F238E27FC236}">
                <a16:creationId xmlns:a16="http://schemas.microsoft.com/office/drawing/2014/main" id="{26B0EDEA-301A-4623-BB99-B0A8E2901F1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886065" y="5633489"/>
            <a:ext cx="3467735" cy="810895"/>
          </a:xfrm>
          <a:prstGeom prst="rect">
            <a:avLst/>
          </a:prstGeom>
        </p:spPr>
      </p:pic>
      <p:sp>
        <p:nvSpPr>
          <p:cNvPr id="5" name="Platshållare för sidfot 4">
            <a:extLst>
              <a:ext uri="{FF2B5EF4-FFF2-40B4-BE49-F238E27FC236}">
                <a16:creationId xmlns:a16="http://schemas.microsoft.com/office/drawing/2014/main" id="{BCE14F74-572F-4C1D-B967-B1906E1AB49E}"/>
              </a:ext>
            </a:extLst>
          </p:cNvPr>
          <p:cNvSpPr>
            <a:spLocks noGrp="1"/>
          </p:cNvSpPr>
          <p:nvPr>
            <p:ph type="ftr" sz="quarter" idx="11"/>
          </p:nvPr>
        </p:nvSpPr>
        <p:spPr/>
        <p:txBody>
          <a:bodyPr/>
          <a:lstStyle/>
          <a:p>
            <a:r>
              <a:rPr lang="sv-SE"/>
              <a:t>Bo Seborn 2018-03-20</a:t>
            </a:r>
          </a:p>
        </p:txBody>
      </p:sp>
    </p:spTree>
    <p:extLst>
      <p:ext uri="{BB962C8B-B14F-4D97-AF65-F5344CB8AC3E}">
        <p14:creationId xmlns:p14="http://schemas.microsoft.com/office/powerpoint/2010/main" val="1646238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descr="armaturforeningen_logga.png">
            <a:extLst>
              <a:ext uri="{FF2B5EF4-FFF2-40B4-BE49-F238E27FC236}">
                <a16:creationId xmlns:a16="http://schemas.microsoft.com/office/drawing/2014/main" id="{C933D521-A292-431B-99A6-2C292FD9601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038204" y="5673309"/>
            <a:ext cx="3467735" cy="810895"/>
          </a:xfrm>
          <a:prstGeom prst="rect">
            <a:avLst/>
          </a:prstGeom>
        </p:spPr>
      </p:pic>
      <p:sp>
        <p:nvSpPr>
          <p:cNvPr id="5" name="Platshållare för sidfot 4">
            <a:extLst>
              <a:ext uri="{FF2B5EF4-FFF2-40B4-BE49-F238E27FC236}">
                <a16:creationId xmlns:a16="http://schemas.microsoft.com/office/drawing/2014/main" id="{5743D437-16BC-4774-8940-E7F3B22364C6}"/>
              </a:ext>
            </a:extLst>
          </p:cNvPr>
          <p:cNvSpPr>
            <a:spLocks noGrp="1"/>
          </p:cNvSpPr>
          <p:nvPr>
            <p:ph type="ftr" sz="quarter" idx="11"/>
          </p:nvPr>
        </p:nvSpPr>
        <p:spPr/>
        <p:txBody>
          <a:bodyPr/>
          <a:lstStyle/>
          <a:p>
            <a:r>
              <a:rPr lang="sv-SE" dirty="0"/>
              <a:t>Bo Seborn 2019-04-01</a:t>
            </a:r>
          </a:p>
        </p:txBody>
      </p:sp>
      <p:pic>
        <p:nvPicPr>
          <p:cNvPr id="10" name="Bildobjekt 9">
            <a:extLst>
              <a:ext uri="{FF2B5EF4-FFF2-40B4-BE49-F238E27FC236}">
                <a16:creationId xmlns:a16="http://schemas.microsoft.com/office/drawing/2014/main" id="{53AD980D-E2EE-4400-B346-6837BBE4D8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8400" y="1560017"/>
            <a:ext cx="7315200" cy="4177307"/>
          </a:xfrm>
          <a:prstGeom prst="rect">
            <a:avLst/>
          </a:prstGeom>
        </p:spPr>
      </p:pic>
      <p:sp>
        <p:nvSpPr>
          <p:cNvPr id="11" name="textruta 10">
            <a:extLst>
              <a:ext uri="{FF2B5EF4-FFF2-40B4-BE49-F238E27FC236}">
                <a16:creationId xmlns:a16="http://schemas.microsoft.com/office/drawing/2014/main" id="{650D1131-2DAB-4295-8A34-37E33BCAF2BC}"/>
              </a:ext>
            </a:extLst>
          </p:cNvPr>
          <p:cNvSpPr txBox="1"/>
          <p:nvPr/>
        </p:nvSpPr>
        <p:spPr>
          <a:xfrm>
            <a:off x="2496710" y="573599"/>
            <a:ext cx="4452730" cy="738664"/>
          </a:xfrm>
          <a:prstGeom prst="rect">
            <a:avLst/>
          </a:prstGeom>
          <a:noFill/>
        </p:spPr>
        <p:txBody>
          <a:bodyPr wrap="square" rtlCol="0">
            <a:spAutoFit/>
          </a:bodyPr>
          <a:lstStyle/>
          <a:p>
            <a:r>
              <a:rPr lang="sv-SE" sz="2400" b="1" dirty="0"/>
              <a:t>                                        ATEX</a:t>
            </a:r>
          </a:p>
          <a:p>
            <a:r>
              <a:rPr lang="sv-SE" dirty="0"/>
              <a:t>                                              Klassningsplan</a:t>
            </a:r>
          </a:p>
        </p:txBody>
      </p:sp>
    </p:spTree>
    <p:extLst>
      <p:ext uri="{BB962C8B-B14F-4D97-AF65-F5344CB8AC3E}">
        <p14:creationId xmlns:p14="http://schemas.microsoft.com/office/powerpoint/2010/main" val="210316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551437-C19E-4F62-9B1A-99AEAFD31C6A}"/>
              </a:ext>
            </a:extLst>
          </p:cNvPr>
          <p:cNvSpPr>
            <a:spLocks noGrp="1"/>
          </p:cNvSpPr>
          <p:nvPr>
            <p:ph type="ctrTitle"/>
          </p:nvPr>
        </p:nvSpPr>
        <p:spPr/>
        <p:txBody>
          <a:bodyPr/>
          <a:lstStyle/>
          <a:p>
            <a:r>
              <a:rPr lang="sv-SE" dirty="0"/>
              <a:t>ATEX</a:t>
            </a:r>
            <a:br>
              <a:rPr lang="sv-SE" dirty="0"/>
            </a:br>
            <a:r>
              <a:rPr lang="sv-SE" dirty="0"/>
              <a:t>Ventil med manöverdon</a:t>
            </a:r>
          </a:p>
        </p:txBody>
      </p:sp>
      <p:sp>
        <p:nvSpPr>
          <p:cNvPr id="3" name="Underrubrik 2">
            <a:extLst>
              <a:ext uri="{FF2B5EF4-FFF2-40B4-BE49-F238E27FC236}">
                <a16:creationId xmlns:a16="http://schemas.microsoft.com/office/drawing/2014/main" id="{2F7BE591-99FE-4CC7-BC08-E7CEEBEB4B33}"/>
              </a:ext>
            </a:extLst>
          </p:cNvPr>
          <p:cNvSpPr>
            <a:spLocks noGrp="1"/>
          </p:cNvSpPr>
          <p:nvPr>
            <p:ph type="subTitle" idx="1"/>
          </p:nvPr>
        </p:nvSpPr>
        <p:spPr/>
        <p:txBody>
          <a:bodyPr/>
          <a:lstStyle/>
          <a:p>
            <a:r>
              <a:rPr lang="sv-SE" dirty="0" err="1"/>
              <a:t>Armaturföreningens</a:t>
            </a:r>
            <a:r>
              <a:rPr lang="sv-SE" dirty="0"/>
              <a:t> tolkning av ATEX direktivet för ventil med don.</a:t>
            </a:r>
          </a:p>
          <a:p>
            <a:r>
              <a:rPr lang="sv-SE" dirty="0"/>
              <a:t>Handmanövrerad ventil omfattas inte av ATEX direktivet.</a:t>
            </a:r>
          </a:p>
        </p:txBody>
      </p:sp>
      <p:pic>
        <p:nvPicPr>
          <p:cNvPr id="4" name="Bildobjekt 3" descr="armaturforeningen_logga.png">
            <a:extLst>
              <a:ext uri="{FF2B5EF4-FFF2-40B4-BE49-F238E27FC236}">
                <a16:creationId xmlns:a16="http://schemas.microsoft.com/office/drawing/2014/main" id="{C933D521-A292-431B-99A6-2C292FD9601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038204" y="5673309"/>
            <a:ext cx="3467735" cy="810895"/>
          </a:xfrm>
          <a:prstGeom prst="rect">
            <a:avLst/>
          </a:prstGeom>
        </p:spPr>
      </p:pic>
      <p:sp>
        <p:nvSpPr>
          <p:cNvPr id="5" name="Platshållare för sidfot 4">
            <a:extLst>
              <a:ext uri="{FF2B5EF4-FFF2-40B4-BE49-F238E27FC236}">
                <a16:creationId xmlns:a16="http://schemas.microsoft.com/office/drawing/2014/main" id="{5743D437-16BC-4774-8940-E7F3B22364C6}"/>
              </a:ext>
            </a:extLst>
          </p:cNvPr>
          <p:cNvSpPr>
            <a:spLocks noGrp="1"/>
          </p:cNvSpPr>
          <p:nvPr>
            <p:ph type="ftr" sz="quarter" idx="11"/>
          </p:nvPr>
        </p:nvSpPr>
        <p:spPr/>
        <p:txBody>
          <a:bodyPr/>
          <a:lstStyle/>
          <a:p>
            <a:r>
              <a:rPr lang="sv-SE" dirty="0"/>
              <a:t>Bo Seborn 2019-04-01</a:t>
            </a:r>
          </a:p>
        </p:txBody>
      </p:sp>
    </p:spTree>
    <p:extLst>
      <p:ext uri="{BB962C8B-B14F-4D97-AF65-F5344CB8AC3E}">
        <p14:creationId xmlns:p14="http://schemas.microsoft.com/office/powerpoint/2010/main" val="2108427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2CC8049-CCC9-47EE-BF90-B350A88A7C48}"/>
              </a:ext>
            </a:extLst>
          </p:cNvPr>
          <p:cNvSpPr>
            <a:spLocks noGrp="1"/>
          </p:cNvSpPr>
          <p:nvPr>
            <p:ph type="title"/>
          </p:nvPr>
        </p:nvSpPr>
        <p:spPr>
          <a:xfrm>
            <a:off x="838200" y="1478755"/>
            <a:ext cx="10515600" cy="1325563"/>
          </a:xfrm>
        </p:spPr>
        <p:txBody>
          <a:bodyPr>
            <a:normAutofit fontScale="90000"/>
          </a:bodyPr>
          <a:lstStyle/>
          <a:p>
            <a:r>
              <a:rPr lang="sv-SE" altLang="sv-SE" kern="0" dirty="0">
                <a:solidFill>
                  <a:srgbClr val="000000"/>
                </a:solidFill>
                <a:latin typeface="AGaramond"/>
              </a:rPr>
              <a:t>                        </a:t>
            </a:r>
            <a:br>
              <a:rPr lang="sv-SE" altLang="sv-SE" kern="0" dirty="0">
                <a:solidFill>
                  <a:srgbClr val="000000"/>
                </a:solidFill>
                <a:latin typeface="AGaramond"/>
              </a:rPr>
            </a:br>
            <a:br>
              <a:rPr lang="sv-SE" altLang="sv-SE" kern="0" dirty="0">
                <a:solidFill>
                  <a:srgbClr val="000000"/>
                </a:solidFill>
                <a:latin typeface="AGaramond"/>
              </a:rPr>
            </a:br>
            <a:r>
              <a:rPr lang="sv-SE" altLang="sv-SE" kern="0" dirty="0">
                <a:solidFill>
                  <a:srgbClr val="000000"/>
                </a:solidFill>
                <a:latin typeface="AGaramond"/>
              </a:rPr>
              <a:t>                          Svenska föreskrifter</a:t>
            </a:r>
            <a:br>
              <a:rPr lang="sv-SE" altLang="sv-SE" kern="0" dirty="0">
                <a:solidFill>
                  <a:srgbClr val="000000"/>
                </a:solidFill>
                <a:latin typeface="AGaramond"/>
              </a:rPr>
            </a:br>
            <a:r>
              <a:rPr lang="sv-SE" altLang="sv-SE" kern="0" dirty="0">
                <a:solidFill>
                  <a:srgbClr val="000000"/>
                </a:solidFill>
                <a:latin typeface="AGaramond"/>
              </a:rPr>
              <a:t>                                        ATEX</a:t>
            </a:r>
            <a:br>
              <a:rPr lang="sv-SE" altLang="sv-SE" kern="0" dirty="0">
                <a:solidFill>
                  <a:srgbClr val="000000"/>
                </a:solidFill>
                <a:latin typeface="AGaramond"/>
              </a:rPr>
            </a:br>
            <a:endParaRPr lang="sv-SE" dirty="0"/>
          </a:p>
        </p:txBody>
      </p:sp>
      <p:sp>
        <p:nvSpPr>
          <p:cNvPr id="4" name="Rectangle 3">
            <a:extLst>
              <a:ext uri="{FF2B5EF4-FFF2-40B4-BE49-F238E27FC236}">
                <a16:creationId xmlns:a16="http://schemas.microsoft.com/office/drawing/2014/main" id="{E7F5F817-D0CE-45B6-A821-D385035740FE}"/>
              </a:ext>
            </a:extLst>
          </p:cNvPr>
          <p:cNvSpPr txBox="1">
            <a:spLocks noGrp="1" noChangeArrowheads="1"/>
          </p:cNvSpPr>
          <p:nvPr>
            <p:ph idx="1"/>
          </p:nvPr>
        </p:nvSpPr>
        <p:spPr bwMode="auto">
          <a:xfrm>
            <a:off x="838200" y="3429000"/>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2000">
                <a:solidFill>
                  <a:schemeClr val="tx1"/>
                </a:solidFill>
                <a:latin typeface="+mn-lt"/>
                <a:ea typeface="+mn-ea"/>
                <a:cs typeface="+mn-cs"/>
              </a:defRPr>
            </a:lvl1pPr>
            <a:lvl2pPr marL="742950" indent="-285750" algn="l" rtl="0" eaLnBrk="0" fontAlgn="base" hangingPunct="0">
              <a:spcBef>
                <a:spcPct val="20000"/>
              </a:spcBef>
              <a:spcAft>
                <a:spcPct val="0"/>
              </a:spcAft>
              <a:defRPr sz="2000">
                <a:solidFill>
                  <a:schemeClr val="tx1"/>
                </a:solidFill>
                <a:latin typeface="+mn-lt"/>
              </a:defRPr>
            </a:lvl2pPr>
            <a:lvl3pPr marL="1143000" indent="-228600" algn="l" rtl="0" eaLnBrk="0" fontAlgn="base" hangingPunct="0">
              <a:spcBef>
                <a:spcPct val="20000"/>
              </a:spcBef>
              <a:spcAft>
                <a:spcPct val="0"/>
              </a:spcAft>
              <a:defRPr sz="2000">
                <a:solidFill>
                  <a:schemeClr val="tx1"/>
                </a:solidFill>
                <a:latin typeface="+mn-lt"/>
              </a:defRPr>
            </a:lvl3pPr>
            <a:lvl4pPr marL="1600200" indent="-228600" algn="l" rtl="0" eaLnBrk="0" fontAlgn="base" hangingPunct="0">
              <a:spcBef>
                <a:spcPct val="20000"/>
              </a:spcBef>
              <a:spcAft>
                <a:spcPct val="0"/>
              </a:spcAft>
              <a:defRPr sz="2000">
                <a:solidFill>
                  <a:schemeClr val="tx1"/>
                </a:solidFill>
                <a:latin typeface="+mn-lt"/>
              </a:defRPr>
            </a:lvl4pPr>
            <a:lvl5pPr marL="2057400" indent="-228600" algn="l" rtl="0" eaLnBrk="0" fontAlgn="base" hangingPunct="0">
              <a:spcBef>
                <a:spcPct val="20000"/>
              </a:spcBef>
              <a:spcAft>
                <a:spcPct val="0"/>
              </a:spcAft>
              <a:defRPr sz="2000">
                <a:solidFill>
                  <a:schemeClr val="tx1"/>
                </a:solidFill>
                <a:latin typeface="+mn-lt"/>
              </a:defRPr>
            </a:lvl5pPr>
            <a:lvl6pPr marL="2514600" indent="-228600" algn="l" rtl="0" fontAlgn="base">
              <a:spcBef>
                <a:spcPct val="20000"/>
              </a:spcBef>
              <a:spcAft>
                <a:spcPct val="0"/>
              </a:spcAft>
              <a:defRPr sz="2000">
                <a:solidFill>
                  <a:schemeClr val="tx1"/>
                </a:solidFill>
                <a:latin typeface="+mn-lt"/>
              </a:defRPr>
            </a:lvl6pPr>
            <a:lvl7pPr marL="2971800" indent="-228600" algn="l" rtl="0" fontAlgn="base">
              <a:spcBef>
                <a:spcPct val="20000"/>
              </a:spcBef>
              <a:spcAft>
                <a:spcPct val="0"/>
              </a:spcAft>
              <a:defRPr sz="2000">
                <a:solidFill>
                  <a:schemeClr val="tx1"/>
                </a:solidFill>
                <a:latin typeface="+mn-lt"/>
              </a:defRPr>
            </a:lvl7pPr>
            <a:lvl8pPr marL="3429000" indent="-228600" algn="l" rtl="0" fontAlgn="base">
              <a:spcBef>
                <a:spcPct val="20000"/>
              </a:spcBef>
              <a:spcAft>
                <a:spcPct val="0"/>
              </a:spcAft>
              <a:defRPr sz="2000">
                <a:solidFill>
                  <a:schemeClr val="tx1"/>
                </a:solidFill>
                <a:latin typeface="+mn-lt"/>
              </a:defRPr>
            </a:lvl8pPr>
            <a:lvl9pPr marL="3886200" indent="-228600" algn="l" rtl="0" fontAlgn="base">
              <a:spcBef>
                <a:spcPct val="20000"/>
              </a:spcBef>
              <a:spcAft>
                <a:spcPct val="0"/>
              </a:spcAft>
              <a:defRPr sz="2000">
                <a:solidFill>
                  <a:schemeClr val="tx1"/>
                </a:solidFill>
                <a:latin typeface="+mn-lt"/>
              </a:defRPr>
            </a:lvl9p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sv-SE" altLang="sv-SE" sz="2000" b="0" i="0" u="none" strike="noStrike" kern="0" cap="none" spc="0" normalizeH="0" baseline="0" noProof="0" dirty="0">
                <a:ln>
                  <a:noFill/>
                </a:ln>
                <a:solidFill>
                  <a:srgbClr val="000000"/>
                </a:solidFill>
                <a:effectLst/>
                <a:uLnTx/>
                <a:uFillTx/>
                <a:latin typeface="AGaramond"/>
                <a:ea typeface="+mn-ea"/>
                <a:cs typeface="+mn-cs"/>
              </a:rPr>
              <a:t>                                                     </a:t>
            </a:r>
            <a:r>
              <a:rPr kumimoji="0" lang="sv-SE" altLang="sv-SE" sz="2400" b="0" i="0" u="none" strike="noStrike" kern="0" cap="none" spc="0" normalizeH="0" baseline="0" noProof="0" dirty="0">
                <a:ln>
                  <a:noFill/>
                </a:ln>
                <a:solidFill>
                  <a:srgbClr val="000000"/>
                </a:solidFill>
                <a:effectLst/>
                <a:uLnTx/>
                <a:uFillTx/>
                <a:latin typeface="AGaramond"/>
                <a:ea typeface="+mn-ea"/>
                <a:cs typeface="+mn-cs"/>
              </a:rPr>
              <a:t>ELSÄK-FS 2016:2– elektrisk utrustning</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sv-SE" altLang="sv-SE" sz="2400" b="0" i="0" u="none" strike="noStrike" kern="0" cap="none" spc="0" normalizeH="0" baseline="0" noProof="0" dirty="0">
                <a:ln>
                  <a:noFill/>
                </a:ln>
                <a:solidFill>
                  <a:srgbClr val="000000"/>
                </a:solidFill>
                <a:effectLst/>
                <a:uLnTx/>
                <a:uFillTx/>
                <a:latin typeface="AGaramond"/>
                <a:ea typeface="+mn-ea"/>
                <a:cs typeface="+mn-cs"/>
              </a:rPr>
              <a:t>                                               AFS </a:t>
            </a:r>
            <a:r>
              <a:rPr lang="sv-SE" altLang="sv-SE" sz="2400" kern="0" dirty="0">
                <a:solidFill>
                  <a:srgbClr val="000000"/>
                </a:solidFill>
                <a:latin typeface="AGaramond"/>
              </a:rPr>
              <a:t>2016:4</a:t>
            </a:r>
            <a:r>
              <a:rPr kumimoji="0" lang="sv-SE" altLang="sv-SE" sz="2400" b="0" i="0" u="none" strike="noStrike" kern="0" cap="none" spc="0" normalizeH="0" baseline="0" noProof="0" dirty="0">
                <a:ln>
                  <a:noFill/>
                </a:ln>
                <a:solidFill>
                  <a:srgbClr val="000000"/>
                </a:solidFill>
                <a:effectLst/>
                <a:uLnTx/>
                <a:uFillTx/>
                <a:latin typeface="AGaramond"/>
                <a:ea typeface="+mn-ea"/>
                <a:cs typeface="+mn-cs"/>
              </a:rPr>
              <a:t> - mekanisk utrustning</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sv-SE" altLang="sv-SE" sz="2000" b="0" i="0" u="none" strike="noStrike" kern="0" cap="none" spc="0" normalizeH="0" baseline="0" noProof="0" dirty="0">
                <a:ln>
                  <a:noFill/>
                </a:ln>
                <a:solidFill>
                  <a:srgbClr val="000000"/>
                </a:solidFill>
                <a:effectLst/>
                <a:uLnTx/>
                <a:uFillTx/>
                <a:latin typeface="AGaramond"/>
                <a:ea typeface="+mn-ea"/>
                <a:cs typeface="+mn-cs"/>
              </a:rPr>
              <a:t> </a:t>
            </a:r>
          </a:p>
        </p:txBody>
      </p:sp>
      <p:pic>
        <p:nvPicPr>
          <p:cNvPr id="6" name="Bildobjekt 5" descr="armaturforeningen_logga.png">
            <a:extLst>
              <a:ext uri="{FF2B5EF4-FFF2-40B4-BE49-F238E27FC236}">
                <a16:creationId xmlns:a16="http://schemas.microsoft.com/office/drawing/2014/main" id="{7D7217A2-AEEF-4E21-A6FD-599D0A221155}"/>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241404" y="5681980"/>
            <a:ext cx="3467735" cy="810895"/>
          </a:xfrm>
          <a:prstGeom prst="rect">
            <a:avLst/>
          </a:prstGeom>
        </p:spPr>
      </p:pic>
      <p:sp>
        <p:nvSpPr>
          <p:cNvPr id="3" name="Platshållare för sidfot 2">
            <a:extLst>
              <a:ext uri="{FF2B5EF4-FFF2-40B4-BE49-F238E27FC236}">
                <a16:creationId xmlns:a16="http://schemas.microsoft.com/office/drawing/2014/main" id="{D347FBB9-0E33-4048-9F8C-8AEC9EF31108}"/>
              </a:ext>
            </a:extLst>
          </p:cNvPr>
          <p:cNvSpPr>
            <a:spLocks noGrp="1"/>
          </p:cNvSpPr>
          <p:nvPr>
            <p:ph type="ftr" sz="quarter" idx="11"/>
          </p:nvPr>
        </p:nvSpPr>
        <p:spPr/>
        <p:txBody>
          <a:bodyPr/>
          <a:lstStyle/>
          <a:p>
            <a:r>
              <a:rPr lang="sv-SE" dirty="0"/>
              <a:t>Bo Seborn 2019-04-01</a:t>
            </a:r>
          </a:p>
        </p:txBody>
      </p:sp>
    </p:spTree>
    <p:extLst>
      <p:ext uri="{BB962C8B-B14F-4D97-AF65-F5344CB8AC3E}">
        <p14:creationId xmlns:p14="http://schemas.microsoft.com/office/powerpoint/2010/main" val="2123473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CB3675-F406-40E1-A632-679A15C47E18}"/>
              </a:ext>
            </a:extLst>
          </p:cNvPr>
          <p:cNvSpPr>
            <a:spLocks noGrp="1"/>
          </p:cNvSpPr>
          <p:nvPr>
            <p:ph type="title"/>
          </p:nvPr>
        </p:nvSpPr>
        <p:spPr>
          <a:xfrm>
            <a:off x="838200" y="337416"/>
            <a:ext cx="10515600" cy="1325563"/>
          </a:xfrm>
        </p:spPr>
        <p:txBody>
          <a:bodyPr/>
          <a:lstStyle/>
          <a:p>
            <a:r>
              <a:rPr lang="sv-SE" dirty="0"/>
              <a:t>                                     </a:t>
            </a:r>
            <a:r>
              <a:rPr lang="sv-SE" sz="3200" b="1" dirty="0"/>
              <a:t>ATEX</a:t>
            </a:r>
          </a:p>
        </p:txBody>
      </p:sp>
      <p:sp>
        <p:nvSpPr>
          <p:cNvPr id="3" name="Platshållare för innehåll 2">
            <a:extLst>
              <a:ext uri="{FF2B5EF4-FFF2-40B4-BE49-F238E27FC236}">
                <a16:creationId xmlns:a16="http://schemas.microsoft.com/office/drawing/2014/main" id="{F6F50854-DC8F-4F2A-A869-AE6787BAB30E}"/>
              </a:ext>
            </a:extLst>
          </p:cNvPr>
          <p:cNvSpPr>
            <a:spLocks noGrp="1"/>
          </p:cNvSpPr>
          <p:nvPr>
            <p:ph idx="1"/>
          </p:nvPr>
        </p:nvSpPr>
        <p:spPr/>
        <p:txBody>
          <a:bodyPr>
            <a:normAutofit lnSpcReduction="10000"/>
          </a:bodyPr>
          <a:lstStyle/>
          <a:p>
            <a:r>
              <a:rPr lang="sv-SE" altLang="sv-SE" dirty="0"/>
              <a:t>Gäller för:</a:t>
            </a:r>
          </a:p>
          <a:p>
            <a:pPr marL="0" indent="0">
              <a:buNone/>
            </a:pPr>
            <a:r>
              <a:rPr lang="sv-SE" altLang="sv-SE" dirty="0"/>
              <a:t>Utrustning för användning i explosionsfarlig miljö (damm, gaser, ångor och brandfarliga vätskor)</a:t>
            </a:r>
          </a:p>
          <a:p>
            <a:pPr marL="0" indent="0">
              <a:buNone/>
            </a:pPr>
            <a:endParaRPr lang="sv-SE" altLang="sv-SE" dirty="0"/>
          </a:p>
          <a:p>
            <a:pPr>
              <a:buFontTx/>
              <a:buChar char="•"/>
            </a:pPr>
            <a:r>
              <a:rPr lang="sv-SE" altLang="sv-SE" dirty="0"/>
              <a:t>Säkerhets-, kontroll- och regleranordningar till ovan omfattas.</a:t>
            </a:r>
          </a:p>
          <a:p>
            <a:pPr>
              <a:buFontTx/>
              <a:buChar char="•"/>
            </a:pPr>
            <a:r>
              <a:rPr lang="sv-SE" altLang="sv-SE" dirty="0"/>
              <a:t>Elektriska- och mekaniska anordningar omfattas</a:t>
            </a:r>
          </a:p>
          <a:p>
            <a:pPr>
              <a:buFontTx/>
              <a:buChar char="•"/>
            </a:pPr>
            <a:r>
              <a:rPr lang="sv-SE" altLang="sv-SE" dirty="0"/>
              <a:t>Komponenter omfattas</a:t>
            </a:r>
          </a:p>
          <a:p>
            <a:endParaRPr lang="sv-SE" altLang="sv-SE" dirty="0"/>
          </a:p>
          <a:p>
            <a:r>
              <a:rPr lang="sv-SE" altLang="sv-SE" i="1" dirty="0"/>
              <a:t>Undantag: fordon, fartyg, hushållsprodukter</a:t>
            </a:r>
          </a:p>
          <a:p>
            <a:pPr marL="0" indent="0">
              <a:buNone/>
            </a:pPr>
            <a:endParaRPr lang="sv-SE" dirty="0"/>
          </a:p>
        </p:txBody>
      </p:sp>
      <p:pic>
        <p:nvPicPr>
          <p:cNvPr id="4" name="Bildobjekt 3" descr="armaturforeningen_logga.png">
            <a:extLst>
              <a:ext uri="{FF2B5EF4-FFF2-40B4-BE49-F238E27FC236}">
                <a16:creationId xmlns:a16="http://schemas.microsoft.com/office/drawing/2014/main" id="{2BECCF9A-E3AC-4B43-93C8-43C517553E65}"/>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886065" y="5771515"/>
            <a:ext cx="3467735" cy="810895"/>
          </a:xfrm>
          <a:prstGeom prst="rect">
            <a:avLst/>
          </a:prstGeom>
        </p:spPr>
      </p:pic>
      <p:sp>
        <p:nvSpPr>
          <p:cNvPr id="5" name="Platshållare för sidfot 4">
            <a:extLst>
              <a:ext uri="{FF2B5EF4-FFF2-40B4-BE49-F238E27FC236}">
                <a16:creationId xmlns:a16="http://schemas.microsoft.com/office/drawing/2014/main" id="{8D628799-1DA5-4E3D-8006-34708402045C}"/>
              </a:ext>
            </a:extLst>
          </p:cNvPr>
          <p:cNvSpPr>
            <a:spLocks noGrp="1"/>
          </p:cNvSpPr>
          <p:nvPr>
            <p:ph type="ftr" sz="quarter" idx="11"/>
          </p:nvPr>
        </p:nvSpPr>
        <p:spPr/>
        <p:txBody>
          <a:bodyPr/>
          <a:lstStyle/>
          <a:p>
            <a:r>
              <a:rPr lang="sv-SE" dirty="0"/>
              <a:t>Bo Seborn 2019-04-01</a:t>
            </a:r>
          </a:p>
        </p:txBody>
      </p:sp>
    </p:spTree>
    <p:extLst>
      <p:ext uri="{BB962C8B-B14F-4D97-AF65-F5344CB8AC3E}">
        <p14:creationId xmlns:p14="http://schemas.microsoft.com/office/powerpoint/2010/main" val="2066503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E9FE3C4-013F-4E06-9A13-714F34D54664}"/>
              </a:ext>
            </a:extLst>
          </p:cNvPr>
          <p:cNvSpPr>
            <a:spLocks noGrp="1"/>
          </p:cNvSpPr>
          <p:nvPr>
            <p:ph type="title"/>
          </p:nvPr>
        </p:nvSpPr>
        <p:spPr>
          <a:xfrm>
            <a:off x="838200" y="-615820"/>
            <a:ext cx="10515600" cy="2278799"/>
          </a:xfrm>
        </p:spPr>
        <p:txBody>
          <a:bodyPr/>
          <a:lstStyle/>
          <a:p>
            <a:r>
              <a:rPr lang="sv-SE" dirty="0"/>
              <a:t>                          </a:t>
            </a:r>
            <a:r>
              <a:rPr lang="sv-SE" sz="2800" b="1" dirty="0"/>
              <a:t>ATEX kategoriindelning</a:t>
            </a:r>
            <a:endParaRPr lang="sv-SE" b="1" dirty="0"/>
          </a:p>
        </p:txBody>
      </p:sp>
      <p:graphicFrame>
        <p:nvGraphicFramePr>
          <p:cNvPr id="4" name="Object 9">
            <a:extLst>
              <a:ext uri="{FF2B5EF4-FFF2-40B4-BE49-F238E27FC236}">
                <a16:creationId xmlns:a16="http://schemas.microsoft.com/office/drawing/2014/main" id="{96B094A1-94CA-4BB7-8E0D-9FEAE1133AF0}"/>
              </a:ext>
            </a:extLst>
          </p:cNvPr>
          <p:cNvGraphicFramePr>
            <a:graphicFrameLocks noGrp="1" noChangeAspect="1"/>
          </p:cNvGraphicFramePr>
          <p:nvPr>
            <p:ph idx="1"/>
            <p:extLst>
              <p:ext uri="{D42A27DB-BD31-4B8C-83A1-F6EECF244321}">
                <p14:modId xmlns:p14="http://schemas.microsoft.com/office/powerpoint/2010/main" val="1318703319"/>
              </p:ext>
            </p:extLst>
          </p:nvPr>
        </p:nvGraphicFramePr>
        <p:xfrm>
          <a:off x="1312863" y="836613"/>
          <a:ext cx="10175875" cy="5175250"/>
        </p:xfrm>
        <a:graphic>
          <a:graphicData uri="http://schemas.openxmlformats.org/presentationml/2006/ole">
            <mc:AlternateContent xmlns:mc="http://schemas.openxmlformats.org/markup-compatibility/2006">
              <mc:Choice xmlns:v="urn:schemas-microsoft-com:vml" Requires="v">
                <p:oleObj spid="_x0000_s1119" name="Document" r:id="rId3" imgW="5840548" imgH="2969557" progId="Word.Document.8">
                  <p:embed/>
                </p:oleObj>
              </mc:Choice>
              <mc:Fallback>
                <p:oleObj name="Document" r:id="rId3" imgW="5840548" imgH="2969557" progId="Word.Document.8">
                  <p:embed/>
                  <p:pic>
                    <p:nvPicPr>
                      <p:cNvPr id="0" name="Picture 61"/>
                      <p:cNvPicPr>
                        <a:picLocks noGrp="1" noChangeAspect="1" noChangeArrowheads="1"/>
                      </p:cNvPicPr>
                      <p:nvPr/>
                    </p:nvPicPr>
                    <p:blipFill>
                      <a:blip r:embed="rId4"/>
                      <a:srcRect/>
                      <a:stretch>
                        <a:fillRect/>
                      </a:stretch>
                    </p:blipFill>
                    <p:spPr bwMode="auto">
                      <a:xfrm>
                        <a:off x="1312863" y="836613"/>
                        <a:ext cx="10175875" cy="5175250"/>
                      </a:xfrm>
                      <a:prstGeom prst="rect">
                        <a:avLst/>
                      </a:prstGeom>
                      <a:noFill/>
                      <a:extLst/>
                    </p:spPr>
                  </p:pic>
                </p:oleObj>
              </mc:Fallback>
            </mc:AlternateContent>
          </a:graphicData>
        </a:graphic>
      </p:graphicFrame>
      <p:sp>
        <p:nvSpPr>
          <p:cNvPr id="6" name="Platshållare för sidfot 5">
            <a:extLst>
              <a:ext uri="{FF2B5EF4-FFF2-40B4-BE49-F238E27FC236}">
                <a16:creationId xmlns:a16="http://schemas.microsoft.com/office/drawing/2014/main" id="{1D3F08B2-0C89-4B9A-BEC0-21AED5C1EB4B}"/>
              </a:ext>
            </a:extLst>
          </p:cNvPr>
          <p:cNvSpPr>
            <a:spLocks noGrp="1"/>
          </p:cNvSpPr>
          <p:nvPr>
            <p:ph type="ftr" sz="quarter" idx="11"/>
          </p:nvPr>
        </p:nvSpPr>
        <p:spPr/>
        <p:txBody>
          <a:bodyPr/>
          <a:lstStyle/>
          <a:p>
            <a:r>
              <a:rPr lang="sv-SE" dirty="0"/>
              <a:t>Bo Seborn 2019-04-01</a:t>
            </a:r>
          </a:p>
        </p:txBody>
      </p:sp>
      <p:pic>
        <p:nvPicPr>
          <p:cNvPr id="5" name="Bildobjekt 4" descr="armaturforeningen_logga.png">
            <a:extLst>
              <a:ext uri="{FF2B5EF4-FFF2-40B4-BE49-F238E27FC236}">
                <a16:creationId xmlns:a16="http://schemas.microsoft.com/office/drawing/2014/main" id="{1C7FDC10-E4E8-4250-96EA-F03D3B374A0D}"/>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8409709" y="6096000"/>
            <a:ext cx="2944091" cy="625475"/>
          </a:xfrm>
          <a:prstGeom prst="rect">
            <a:avLst/>
          </a:prstGeom>
        </p:spPr>
      </p:pic>
    </p:spTree>
    <p:extLst>
      <p:ext uri="{BB962C8B-B14F-4D97-AF65-F5344CB8AC3E}">
        <p14:creationId xmlns:p14="http://schemas.microsoft.com/office/powerpoint/2010/main" val="806795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42CCA344-6B6B-4DBF-B0BC-1101947F96D0}"/>
              </a:ext>
            </a:extLst>
          </p:cNvPr>
          <p:cNvPicPr>
            <a:picLocks noChangeAspect="1"/>
          </p:cNvPicPr>
          <p:nvPr/>
        </p:nvPicPr>
        <p:blipFill>
          <a:blip r:embed="rId2" cstate="print"/>
          <a:stretch>
            <a:fillRect/>
          </a:stretch>
        </p:blipFill>
        <p:spPr>
          <a:xfrm>
            <a:off x="1073256" y="1029485"/>
            <a:ext cx="9873205" cy="5163631"/>
          </a:xfrm>
          <a:prstGeom prst="rect">
            <a:avLst/>
          </a:prstGeom>
        </p:spPr>
      </p:pic>
      <p:sp>
        <p:nvSpPr>
          <p:cNvPr id="3" name="textruta 2">
            <a:extLst>
              <a:ext uri="{FF2B5EF4-FFF2-40B4-BE49-F238E27FC236}">
                <a16:creationId xmlns:a16="http://schemas.microsoft.com/office/drawing/2014/main" id="{7BB111FB-1FDD-4F48-AA57-02B3910006A0}"/>
              </a:ext>
            </a:extLst>
          </p:cNvPr>
          <p:cNvSpPr txBox="1"/>
          <p:nvPr/>
        </p:nvSpPr>
        <p:spPr>
          <a:xfrm>
            <a:off x="1979271" y="798653"/>
            <a:ext cx="7072132" cy="461665"/>
          </a:xfrm>
          <a:prstGeom prst="rect">
            <a:avLst/>
          </a:prstGeom>
          <a:noFill/>
        </p:spPr>
        <p:txBody>
          <a:bodyPr wrap="square" rtlCol="0">
            <a:spAutoFit/>
          </a:bodyPr>
          <a:lstStyle/>
          <a:p>
            <a:r>
              <a:rPr lang="sv-SE" sz="2400" b="1" dirty="0"/>
              <a:t>Ventil med manöverdon och tillbehör</a:t>
            </a:r>
          </a:p>
        </p:txBody>
      </p:sp>
      <p:pic>
        <p:nvPicPr>
          <p:cNvPr id="4" name="Bildobjekt 3" descr="armaturforeningen_logga.png">
            <a:extLst>
              <a:ext uri="{FF2B5EF4-FFF2-40B4-BE49-F238E27FC236}">
                <a16:creationId xmlns:a16="http://schemas.microsoft.com/office/drawing/2014/main" id="{E8C5A799-34E9-4C0A-ACA4-6DC88CE2FA7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8227550" y="6003235"/>
            <a:ext cx="3467735" cy="810895"/>
          </a:xfrm>
          <a:prstGeom prst="rect">
            <a:avLst/>
          </a:prstGeom>
        </p:spPr>
      </p:pic>
      <p:sp>
        <p:nvSpPr>
          <p:cNvPr id="5" name="Platshållare för sidfot 4">
            <a:extLst>
              <a:ext uri="{FF2B5EF4-FFF2-40B4-BE49-F238E27FC236}">
                <a16:creationId xmlns:a16="http://schemas.microsoft.com/office/drawing/2014/main" id="{76814EB2-EA32-4DA3-A9AD-37F7D69A23FD}"/>
              </a:ext>
            </a:extLst>
          </p:cNvPr>
          <p:cNvSpPr>
            <a:spLocks noGrp="1"/>
          </p:cNvSpPr>
          <p:nvPr>
            <p:ph type="ftr" sz="quarter" idx="11"/>
          </p:nvPr>
        </p:nvSpPr>
        <p:spPr/>
        <p:txBody>
          <a:bodyPr/>
          <a:lstStyle/>
          <a:p>
            <a:r>
              <a:rPr lang="sv-SE" dirty="0"/>
              <a:t>Bo Seborn 2019-04-01</a:t>
            </a:r>
          </a:p>
        </p:txBody>
      </p:sp>
    </p:spTree>
    <p:extLst>
      <p:ext uri="{BB962C8B-B14F-4D97-AF65-F5344CB8AC3E}">
        <p14:creationId xmlns:p14="http://schemas.microsoft.com/office/powerpoint/2010/main" val="60727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335762-37FD-4281-AD78-1793648D358A}"/>
              </a:ext>
            </a:extLst>
          </p:cNvPr>
          <p:cNvSpPr>
            <a:spLocks noGrp="1"/>
          </p:cNvSpPr>
          <p:nvPr>
            <p:ph type="ctrTitle"/>
          </p:nvPr>
        </p:nvSpPr>
        <p:spPr>
          <a:xfrm>
            <a:off x="1842052" y="3101009"/>
            <a:ext cx="9144000" cy="2902226"/>
          </a:xfrm>
        </p:spPr>
        <p:txBody>
          <a:bodyPr>
            <a:normAutofit fontScale="90000"/>
          </a:bodyPr>
          <a:lstStyle/>
          <a:p>
            <a:br>
              <a:rPr lang="sv-SE" sz="2700" b="1" dirty="0"/>
            </a:br>
            <a:br>
              <a:rPr lang="sv-SE" sz="2700" b="1" dirty="0"/>
            </a:br>
            <a:br>
              <a:rPr lang="sv-SE" sz="2700" b="1" dirty="0"/>
            </a:br>
            <a:br>
              <a:rPr lang="sv-SE" sz="2700" b="1" dirty="0"/>
            </a:br>
            <a:br>
              <a:rPr lang="sv-SE" sz="2700" b="1" dirty="0"/>
            </a:br>
            <a:br>
              <a:rPr lang="sv-SE" sz="3100" b="1" dirty="0"/>
            </a:br>
            <a:r>
              <a:rPr lang="sv-SE" sz="3100" b="1" dirty="0"/>
              <a:t>ATEX </a:t>
            </a:r>
            <a:br>
              <a:rPr lang="sv-SE" sz="3100" b="1" dirty="0"/>
            </a:br>
            <a:r>
              <a:rPr lang="sv-SE" sz="3100" b="1" dirty="0"/>
              <a:t>Stegen för att bestämma krav på ventil eller ventil med don</a:t>
            </a:r>
            <a:br>
              <a:rPr lang="sv-SE" sz="3100" b="1" dirty="0"/>
            </a:br>
            <a:br>
              <a:rPr lang="sv-SE" sz="2400" b="1" dirty="0"/>
            </a:br>
            <a:br>
              <a:rPr lang="sv-SE" sz="2400" b="1" dirty="0"/>
            </a:br>
            <a:r>
              <a:rPr lang="sv-SE" sz="2400" b="1" dirty="0"/>
              <a:t>1. Brukaren (kunden) måste ange vilken zon eller utrustningskategori, temperaturklass och explosionsgrupp som gäller, se sammanställning</a:t>
            </a:r>
            <a:br>
              <a:rPr lang="sv-SE" sz="2400" b="1" dirty="0"/>
            </a:br>
            <a:br>
              <a:rPr lang="sv-SE" sz="2400" b="1" dirty="0"/>
            </a:br>
            <a:r>
              <a:rPr lang="sv-SE" sz="2400" b="1" dirty="0"/>
              <a:t>2. Ventil med don definieras som utrustning. Handmanövrerad ventil omfattas inte av ATEX, referens (1), §38.</a:t>
            </a:r>
            <a:br>
              <a:rPr lang="sv-SE" sz="2400" b="1" dirty="0"/>
            </a:br>
            <a:br>
              <a:rPr lang="sv-SE" sz="2400" b="1" dirty="0"/>
            </a:br>
            <a:r>
              <a:rPr lang="sv-SE" sz="2400" b="1" dirty="0"/>
              <a:t>3. Beroende på utrustningskategori, se nedan, blir resultatet utrustningskategori M1, M2, 1, 2 eller 3</a:t>
            </a:r>
            <a:br>
              <a:rPr lang="sv-SE" sz="2400" b="1" dirty="0"/>
            </a:br>
            <a:br>
              <a:rPr lang="sv-SE" sz="2400" b="1" dirty="0"/>
            </a:br>
            <a:r>
              <a:rPr lang="sv-SE" sz="2400" b="1" dirty="0"/>
              <a:t>4. Här finns nu ett antal alternativ, fall A-F, referens (2), se nedan sammanställning</a:t>
            </a:r>
            <a:br>
              <a:rPr lang="sv-SE" sz="2400" b="1" dirty="0"/>
            </a:br>
            <a:br>
              <a:rPr lang="sv-SE" sz="2400" b="1" dirty="0"/>
            </a:br>
            <a:endParaRPr lang="sv-SE" sz="2400" b="1" dirty="0"/>
          </a:p>
        </p:txBody>
      </p:sp>
      <p:sp>
        <p:nvSpPr>
          <p:cNvPr id="3" name="Underrubrik 2">
            <a:extLst>
              <a:ext uri="{FF2B5EF4-FFF2-40B4-BE49-F238E27FC236}">
                <a16:creationId xmlns:a16="http://schemas.microsoft.com/office/drawing/2014/main" id="{C1E17BEA-5DD9-4A88-B4C3-807145BED1E3}"/>
              </a:ext>
            </a:extLst>
          </p:cNvPr>
          <p:cNvSpPr>
            <a:spLocks noGrp="1"/>
          </p:cNvSpPr>
          <p:nvPr>
            <p:ph type="subTitle" idx="1"/>
          </p:nvPr>
        </p:nvSpPr>
        <p:spPr>
          <a:xfrm flipV="1">
            <a:off x="1524000" y="5257799"/>
            <a:ext cx="9144000" cy="101379"/>
          </a:xfrm>
        </p:spPr>
        <p:txBody>
          <a:bodyPr>
            <a:normAutofit fontScale="25000" lnSpcReduction="20000"/>
          </a:bodyPr>
          <a:lstStyle/>
          <a:p>
            <a:endParaRPr lang="sv-SE" dirty="0"/>
          </a:p>
        </p:txBody>
      </p:sp>
      <p:pic>
        <p:nvPicPr>
          <p:cNvPr id="4" name="Bildobjekt 3" descr="armaturforeningen_logga.png">
            <a:extLst>
              <a:ext uri="{FF2B5EF4-FFF2-40B4-BE49-F238E27FC236}">
                <a16:creationId xmlns:a16="http://schemas.microsoft.com/office/drawing/2014/main" id="{5648D3E0-CEA2-4AF7-8103-4EA72894350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227550" y="6003235"/>
            <a:ext cx="3467735" cy="810895"/>
          </a:xfrm>
          <a:prstGeom prst="rect">
            <a:avLst/>
          </a:prstGeom>
        </p:spPr>
      </p:pic>
      <p:sp>
        <p:nvSpPr>
          <p:cNvPr id="5" name="Platshållare för sidfot 4">
            <a:extLst>
              <a:ext uri="{FF2B5EF4-FFF2-40B4-BE49-F238E27FC236}">
                <a16:creationId xmlns:a16="http://schemas.microsoft.com/office/drawing/2014/main" id="{C99BF9B6-212D-4DF2-8BD1-8FECDF9EF082}"/>
              </a:ext>
            </a:extLst>
          </p:cNvPr>
          <p:cNvSpPr>
            <a:spLocks noGrp="1"/>
          </p:cNvSpPr>
          <p:nvPr>
            <p:ph type="ftr" sz="quarter" idx="11"/>
          </p:nvPr>
        </p:nvSpPr>
        <p:spPr/>
        <p:txBody>
          <a:bodyPr/>
          <a:lstStyle/>
          <a:p>
            <a:r>
              <a:rPr lang="sv-SE" dirty="0"/>
              <a:t>Bo Seborn 2019-04-01</a:t>
            </a:r>
          </a:p>
        </p:txBody>
      </p:sp>
    </p:spTree>
    <p:extLst>
      <p:ext uri="{BB962C8B-B14F-4D97-AF65-F5344CB8AC3E}">
        <p14:creationId xmlns:p14="http://schemas.microsoft.com/office/powerpoint/2010/main" val="2711392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43F2CC-FD2B-45CE-9FA5-EB16A97600BB}"/>
              </a:ext>
            </a:extLst>
          </p:cNvPr>
          <p:cNvSpPr>
            <a:spLocks noGrp="1"/>
          </p:cNvSpPr>
          <p:nvPr>
            <p:ph type="ctrTitle"/>
          </p:nvPr>
        </p:nvSpPr>
        <p:spPr>
          <a:xfrm>
            <a:off x="1524000" y="667910"/>
            <a:ext cx="9144000" cy="2842053"/>
          </a:xfrm>
        </p:spPr>
        <p:txBody>
          <a:bodyPr>
            <a:normAutofit/>
          </a:bodyPr>
          <a:lstStyle/>
          <a:p>
            <a:r>
              <a:rPr lang="sv-SE" sz="2400" b="1" dirty="0"/>
              <a:t>Ventil med el- eller pneumatiskt don</a:t>
            </a:r>
            <a:br>
              <a:rPr lang="sv-SE" sz="2400" b="1" dirty="0"/>
            </a:br>
            <a:endParaRPr lang="sv-SE" sz="2400" b="1" dirty="0"/>
          </a:p>
        </p:txBody>
      </p:sp>
      <p:sp>
        <p:nvSpPr>
          <p:cNvPr id="3" name="Underrubrik 2">
            <a:extLst>
              <a:ext uri="{FF2B5EF4-FFF2-40B4-BE49-F238E27FC236}">
                <a16:creationId xmlns:a16="http://schemas.microsoft.com/office/drawing/2014/main" id="{0BF9DECD-1C13-4DED-B51A-B794CC9F7D69}"/>
              </a:ext>
            </a:extLst>
          </p:cNvPr>
          <p:cNvSpPr>
            <a:spLocks noGrp="1"/>
          </p:cNvSpPr>
          <p:nvPr>
            <p:ph type="subTitle" idx="1"/>
          </p:nvPr>
        </p:nvSpPr>
        <p:spPr>
          <a:xfrm>
            <a:off x="1294296" y="457125"/>
            <a:ext cx="9144000" cy="1655762"/>
          </a:xfrm>
        </p:spPr>
        <p:txBody>
          <a:bodyPr/>
          <a:lstStyle/>
          <a:p>
            <a:r>
              <a:rPr lang="sv-SE" dirty="0"/>
              <a:t>När gäller ATEX?</a:t>
            </a:r>
          </a:p>
          <a:p>
            <a:r>
              <a:rPr lang="sv-SE" dirty="0"/>
              <a:t>Ventil med el- eller pneumatiskt don, nedan </a:t>
            </a:r>
            <a:r>
              <a:rPr lang="sv-SE"/>
              <a:t>kallad enheten</a:t>
            </a:r>
            <a:endParaRPr lang="sv-SE" dirty="0"/>
          </a:p>
        </p:txBody>
      </p:sp>
      <p:graphicFrame>
        <p:nvGraphicFramePr>
          <p:cNvPr id="4" name="Tabell 3">
            <a:extLst>
              <a:ext uri="{FF2B5EF4-FFF2-40B4-BE49-F238E27FC236}">
                <a16:creationId xmlns:a16="http://schemas.microsoft.com/office/drawing/2014/main" id="{75357E8B-BB9A-47A8-B4D5-4000CEEE7E3D}"/>
              </a:ext>
            </a:extLst>
          </p:cNvPr>
          <p:cNvGraphicFramePr>
            <a:graphicFrameLocks noGrp="1"/>
          </p:cNvGraphicFramePr>
          <p:nvPr>
            <p:extLst>
              <p:ext uri="{D42A27DB-BD31-4B8C-83A1-F6EECF244321}">
                <p14:modId xmlns:p14="http://schemas.microsoft.com/office/powerpoint/2010/main" val="1452007956"/>
              </p:ext>
            </p:extLst>
          </p:nvPr>
        </p:nvGraphicFramePr>
        <p:xfrm>
          <a:off x="1802296" y="1411888"/>
          <a:ext cx="8127999" cy="4892040"/>
        </p:xfrm>
        <a:graphic>
          <a:graphicData uri="http://schemas.openxmlformats.org/drawingml/2006/table">
            <a:tbl>
              <a:tblPr firstRow="1" bandRow="1">
                <a:tableStyleId>{5C22544A-7EE6-4342-B048-85BDC9FD1C3A}</a:tableStyleId>
              </a:tblPr>
              <a:tblGrid>
                <a:gridCol w="2754685">
                  <a:extLst>
                    <a:ext uri="{9D8B030D-6E8A-4147-A177-3AD203B41FA5}">
                      <a16:colId xmlns:a16="http://schemas.microsoft.com/office/drawing/2014/main" val="1577580863"/>
                    </a:ext>
                  </a:extLst>
                </a:gridCol>
                <a:gridCol w="540689">
                  <a:extLst>
                    <a:ext uri="{9D8B030D-6E8A-4147-A177-3AD203B41FA5}">
                      <a16:colId xmlns:a16="http://schemas.microsoft.com/office/drawing/2014/main" val="3951466419"/>
                    </a:ext>
                  </a:extLst>
                </a:gridCol>
                <a:gridCol w="739471">
                  <a:extLst>
                    <a:ext uri="{9D8B030D-6E8A-4147-A177-3AD203B41FA5}">
                      <a16:colId xmlns:a16="http://schemas.microsoft.com/office/drawing/2014/main" val="503181735"/>
                    </a:ext>
                  </a:extLst>
                </a:gridCol>
                <a:gridCol w="628153">
                  <a:extLst>
                    <a:ext uri="{9D8B030D-6E8A-4147-A177-3AD203B41FA5}">
                      <a16:colId xmlns:a16="http://schemas.microsoft.com/office/drawing/2014/main" val="321923575"/>
                    </a:ext>
                  </a:extLst>
                </a:gridCol>
                <a:gridCol w="604299">
                  <a:extLst>
                    <a:ext uri="{9D8B030D-6E8A-4147-A177-3AD203B41FA5}">
                      <a16:colId xmlns:a16="http://schemas.microsoft.com/office/drawing/2014/main" val="3630924327"/>
                    </a:ext>
                  </a:extLst>
                </a:gridCol>
                <a:gridCol w="707666">
                  <a:extLst>
                    <a:ext uri="{9D8B030D-6E8A-4147-A177-3AD203B41FA5}">
                      <a16:colId xmlns:a16="http://schemas.microsoft.com/office/drawing/2014/main" val="4168205919"/>
                    </a:ext>
                  </a:extLst>
                </a:gridCol>
                <a:gridCol w="811034">
                  <a:extLst>
                    <a:ext uri="{9D8B030D-6E8A-4147-A177-3AD203B41FA5}">
                      <a16:colId xmlns:a16="http://schemas.microsoft.com/office/drawing/2014/main" val="4135583926"/>
                    </a:ext>
                  </a:extLst>
                </a:gridCol>
                <a:gridCol w="771276">
                  <a:extLst>
                    <a:ext uri="{9D8B030D-6E8A-4147-A177-3AD203B41FA5}">
                      <a16:colId xmlns:a16="http://schemas.microsoft.com/office/drawing/2014/main" val="3407643309"/>
                    </a:ext>
                  </a:extLst>
                </a:gridCol>
                <a:gridCol w="570726">
                  <a:extLst>
                    <a:ext uri="{9D8B030D-6E8A-4147-A177-3AD203B41FA5}">
                      <a16:colId xmlns:a16="http://schemas.microsoft.com/office/drawing/2014/main" val="1979886868"/>
                    </a:ext>
                  </a:extLst>
                </a:gridCol>
              </a:tblGrid>
              <a:tr h="370840">
                <a:tc>
                  <a:txBody>
                    <a:bodyPr/>
                    <a:lstStyle/>
                    <a:p>
                      <a:r>
                        <a:rPr lang="sv-SE" dirty="0"/>
                        <a:t>Fall</a:t>
                      </a:r>
                    </a:p>
                  </a:txBody>
                  <a:tcPr/>
                </a:tc>
                <a:tc>
                  <a:txBody>
                    <a:bodyPr/>
                    <a:lstStyle/>
                    <a:p>
                      <a:r>
                        <a:rPr lang="sv-SE" dirty="0"/>
                        <a:t>A</a:t>
                      </a:r>
                    </a:p>
                  </a:txBody>
                  <a:tcPr/>
                </a:tc>
                <a:tc>
                  <a:txBody>
                    <a:bodyPr/>
                    <a:lstStyle/>
                    <a:p>
                      <a:r>
                        <a:rPr lang="sv-SE" dirty="0"/>
                        <a:t>B</a:t>
                      </a:r>
                    </a:p>
                  </a:txBody>
                  <a:tcPr/>
                </a:tc>
                <a:tc>
                  <a:txBody>
                    <a:bodyPr/>
                    <a:lstStyle/>
                    <a:p>
                      <a:r>
                        <a:rPr lang="sv-SE" dirty="0"/>
                        <a:t>C</a:t>
                      </a:r>
                    </a:p>
                  </a:txBody>
                  <a:tcPr/>
                </a:tc>
                <a:tc>
                  <a:txBody>
                    <a:bodyPr/>
                    <a:lstStyle/>
                    <a:p>
                      <a:r>
                        <a:rPr lang="sv-SE" dirty="0"/>
                        <a:t>D</a:t>
                      </a:r>
                    </a:p>
                  </a:txBody>
                  <a:tcPr/>
                </a:tc>
                <a:tc>
                  <a:txBody>
                    <a:bodyPr/>
                    <a:lstStyle/>
                    <a:p>
                      <a:r>
                        <a:rPr lang="sv-SE" dirty="0"/>
                        <a:t>E</a:t>
                      </a:r>
                    </a:p>
                  </a:txBody>
                  <a:tcPr/>
                </a:tc>
                <a:tc>
                  <a:txBody>
                    <a:bodyPr/>
                    <a:lstStyle/>
                    <a:p>
                      <a:r>
                        <a:rPr lang="sv-SE" dirty="0"/>
                        <a:t>F</a:t>
                      </a:r>
                    </a:p>
                  </a:txBody>
                  <a:tcPr/>
                </a:tc>
                <a:tc>
                  <a:txBody>
                    <a:bodyPr/>
                    <a:lstStyle/>
                    <a:p>
                      <a:r>
                        <a:rPr lang="sv-SE" dirty="0"/>
                        <a:t>G</a:t>
                      </a:r>
                    </a:p>
                  </a:txBody>
                  <a:tcPr/>
                </a:tc>
                <a:tc>
                  <a:txBody>
                    <a:bodyPr/>
                    <a:lstStyle/>
                    <a:p>
                      <a:r>
                        <a:rPr lang="sv-SE" dirty="0"/>
                        <a:t>H</a:t>
                      </a:r>
                    </a:p>
                  </a:txBody>
                  <a:tcPr/>
                </a:tc>
                <a:extLst>
                  <a:ext uri="{0D108BD9-81ED-4DB2-BD59-A6C34878D82A}">
                    <a16:rowId xmlns:a16="http://schemas.microsoft.com/office/drawing/2014/main" val="4040649599"/>
                  </a:ext>
                </a:extLst>
              </a:tr>
              <a:tr h="370840">
                <a:tc>
                  <a:txBody>
                    <a:bodyPr/>
                    <a:lstStyle/>
                    <a:p>
                      <a:r>
                        <a:rPr lang="sv-SE" dirty="0"/>
                        <a:t>Zon finns</a:t>
                      </a:r>
                    </a:p>
                  </a:txBody>
                  <a:tcPr/>
                </a:tc>
                <a:tc>
                  <a:txBody>
                    <a:bodyPr/>
                    <a:lstStyle/>
                    <a:p>
                      <a:r>
                        <a:rPr lang="sv-SE" dirty="0"/>
                        <a:t>x</a:t>
                      </a:r>
                    </a:p>
                  </a:txBody>
                  <a:tcPr/>
                </a:tc>
                <a:tc>
                  <a:txBody>
                    <a:bodyPr/>
                    <a:lstStyle/>
                    <a:p>
                      <a:r>
                        <a:rPr lang="sv-SE" dirty="0"/>
                        <a:t>x</a:t>
                      </a:r>
                    </a:p>
                  </a:txBody>
                  <a:tcPr/>
                </a:tc>
                <a:tc>
                  <a:txBody>
                    <a:bodyPr/>
                    <a:lstStyle/>
                    <a:p>
                      <a:endParaRPr lang="sv-SE" dirty="0"/>
                    </a:p>
                  </a:txBody>
                  <a:tcPr/>
                </a:tc>
                <a:tc>
                  <a:txBody>
                    <a:bodyPr/>
                    <a:lstStyle/>
                    <a:p>
                      <a:r>
                        <a:rPr lang="sv-SE" dirty="0"/>
                        <a:t>x</a:t>
                      </a:r>
                    </a:p>
                  </a:txBody>
                  <a:tcPr/>
                </a:tc>
                <a:tc>
                  <a:txBody>
                    <a:bodyPr/>
                    <a:lstStyle/>
                    <a:p>
                      <a:endParaRPr lang="sv-SE"/>
                    </a:p>
                  </a:txBody>
                  <a:tcPr/>
                </a:tc>
                <a:tc>
                  <a:txBody>
                    <a:bodyPr/>
                    <a:lstStyle/>
                    <a:p>
                      <a:endParaRPr lang="sv-SE"/>
                    </a:p>
                  </a:txBody>
                  <a:tcPr/>
                </a:tc>
                <a:tc>
                  <a:txBody>
                    <a:bodyPr/>
                    <a:lstStyle/>
                    <a:p>
                      <a:r>
                        <a:rPr lang="sv-SE" dirty="0"/>
                        <a:t>x</a:t>
                      </a:r>
                    </a:p>
                  </a:txBody>
                  <a:tcPr/>
                </a:tc>
                <a:tc>
                  <a:txBody>
                    <a:bodyPr/>
                    <a:lstStyle/>
                    <a:p>
                      <a:endParaRPr lang="sv-SE"/>
                    </a:p>
                  </a:txBody>
                  <a:tcPr/>
                </a:tc>
                <a:extLst>
                  <a:ext uri="{0D108BD9-81ED-4DB2-BD59-A6C34878D82A}">
                    <a16:rowId xmlns:a16="http://schemas.microsoft.com/office/drawing/2014/main" val="2747473776"/>
                  </a:ext>
                </a:extLst>
              </a:tr>
              <a:tr h="370840">
                <a:tc>
                  <a:txBody>
                    <a:bodyPr/>
                    <a:lstStyle/>
                    <a:p>
                      <a:r>
                        <a:rPr lang="sv-SE" dirty="0"/>
                        <a:t>Zon finns ej</a:t>
                      </a:r>
                    </a:p>
                  </a:txBody>
                  <a:tcPr/>
                </a:tc>
                <a:tc>
                  <a:txBody>
                    <a:bodyPr/>
                    <a:lstStyle/>
                    <a:p>
                      <a:endParaRPr lang="sv-SE"/>
                    </a:p>
                  </a:txBody>
                  <a:tcPr/>
                </a:tc>
                <a:tc>
                  <a:txBody>
                    <a:bodyPr/>
                    <a:lstStyle/>
                    <a:p>
                      <a:endParaRPr lang="sv-SE"/>
                    </a:p>
                  </a:txBody>
                  <a:tcPr/>
                </a:tc>
                <a:tc>
                  <a:txBody>
                    <a:bodyPr/>
                    <a:lstStyle/>
                    <a:p>
                      <a:r>
                        <a:rPr lang="sv-SE" dirty="0"/>
                        <a:t>x</a:t>
                      </a:r>
                    </a:p>
                  </a:txBody>
                  <a:tcPr/>
                </a:tc>
                <a:tc>
                  <a:txBody>
                    <a:bodyPr/>
                    <a:lstStyle/>
                    <a:p>
                      <a:endParaRPr lang="sv-SE"/>
                    </a:p>
                  </a:txBody>
                  <a:tcPr/>
                </a:tc>
                <a:tc>
                  <a:txBody>
                    <a:bodyPr/>
                    <a:lstStyle/>
                    <a:p>
                      <a:r>
                        <a:rPr lang="sv-SE" dirty="0"/>
                        <a:t>x</a:t>
                      </a:r>
                    </a:p>
                  </a:txBody>
                  <a:tcPr/>
                </a:tc>
                <a:tc>
                  <a:txBody>
                    <a:bodyPr/>
                    <a:lstStyle/>
                    <a:p>
                      <a:r>
                        <a:rPr lang="sv-SE" dirty="0"/>
                        <a:t>x</a:t>
                      </a:r>
                    </a:p>
                  </a:txBody>
                  <a:tcPr/>
                </a:tc>
                <a:tc>
                  <a:txBody>
                    <a:bodyPr/>
                    <a:lstStyle/>
                    <a:p>
                      <a:endParaRPr lang="sv-SE"/>
                    </a:p>
                  </a:txBody>
                  <a:tcPr/>
                </a:tc>
                <a:tc>
                  <a:txBody>
                    <a:bodyPr/>
                    <a:lstStyle/>
                    <a:p>
                      <a:r>
                        <a:rPr lang="sv-SE" dirty="0"/>
                        <a:t>x</a:t>
                      </a:r>
                    </a:p>
                  </a:txBody>
                  <a:tcPr/>
                </a:tc>
                <a:extLst>
                  <a:ext uri="{0D108BD9-81ED-4DB2-BD59-A6C34878D82A}">
                    <a16:rowId xmlns:a16="http://schemas.microsoft.com/office/drawing/2014/main" val="1757981643"/>
                  </a:ext>
                </a:extLst>
              </a:tr>
              <a:tr h="370840">
                <a:tc>
                  <a:txBody>
                    <a:bodyPr/>
                    <a:lstStyle/>
                    <a:p>
                      <a:r>
                        <a:rPr lang="sv-SE" dirty="0"/>
                        <a:t>Tändkälla i enheten finns</a:t>
                      </a:r>
                    </a:p>
                  </a:txBody>
                  <a:tcPr/>
                </a:tc>
                <a:tc>
                  <a:txBody>
                    <a:bodyPr/>
                    <a:lstStyle/>
                    <a:p>
                      <a:r>
                        <a:rPr lang="sv-SE" dirty="0"/>
                        <a:t>x</a:t>
                      </a:r>
                    </a:p>
                  </a:txBody>
                  <a:tcPr/>
                </a:tc>
                <a:tc>
                  <a:txBody>
                    <a:bodyPr/>
                    <a:lstStyle/>
                    <a:p>
                      <a:endParaRPr lang="sv-SE"/>
                    </a:p>
                  </a:txBody>
                  <a:tcPr/>
                </a:tc>
                <a:tc>
                  <a:txBody>
                    <a:bodyPr/>
                    <a:lstStyle/>
                    <a:p>
                      <a:r>
                        <a:rPr lang="sv-SE" dirty="0"/>
                        <a:t>x</a:t>
                      </a:r>
                    </a:p>
                  </a:txBody>
                  <a:tcPr/>
                </a:tc>
                <a:tc>
                  <a:txBody>
                    <a:bodyPr/>
                    <a:lstStyle/>
                    <a:p>
                      <a:r>
                        <a:rPr lang="sv-SE" dirty="0"/>
                        <a:t>x</a:t>
                      </a:r>
                    </a:p>
                  </a:txBody>
                  <a:tcPr/>
                </a:tc>
                <a:tc>
                  <a:txBody>
                    <a:bodyPr/>
                    <a:lstStyle/>
                    <a:p>
                      <a:endParaRPr lang="sv-SE"/>
                    </a:p>
                  </a:txBody>
                  <a:tcPr/>
                </a:tc>
                <a:tc>
                  <a:txBody>
                    <a:bodyPr/>
                    <a:lstStyle/>
                    <a:p>
                      <a:r>
                        <a:rPr lang="sv-SE" dirty="0"/>
                        <a:t>x</a:t>
                      </a:r>
                    </a:p>
                  </a:txBody>
                  <a:tcPr/>
                </a:tc>
                <a:tc>
                  <a:txBody>
                    <a:bodyPr/>
                    <a:lstStyle/>
                    <a:p>
                      <a:endParaRPr lang="sv-SE"/>
                    </a:p>
                  </a:txBody>
                  <a:tcPr/>
                </a:tc>
                <a:tc>
                  <a:txBody>
                    <a:bodyPr/>
                    <a:lstStyle/>
                    <a:p>
                      <a:endParaRPr lang="sv-SE"/>
                    </a:p>
                  </a:txBody>
                  <a:tcPr/>
                </a:tc>
                <a:extLst>
                  <a:ext uri="{0D108BD9-81ED-4DB2-BD59-A6C34878D82A}">
                    <a16:rowId xmlns:a16="http://schemas.microsoft.com/office/drawing/2014/main" val="1700028485"/>
                  </a:ext>
                </a:extLst>
              </a:tr>
              <a:tr h="370840">
                <a:tc>
                  <a:txBody>
                    <a:bodyPr/>
                    <a:lstStyle/>
                    <a:p>
                      <a:r>
                        <a:rPr lang="sv-SE" dirty="0"/>
                        <a:t>Tändkälla i enheten finns ej</a:t>
                      </a:r>
                    </a:p>
                  </a:txBody>
                  <a:tcPr/>
                </a:tc>
                <a:tc>
                  <a:txBody>
                    <a:bodyPr/>
                    <a:lstStyle/>
                    <a:p>
                      <a:endParaRPr lang="sv-SE"/>
                    </a:p>
                  </a:txBody>
                  <a:tcPr/>
                </a:tc>
                <a:tc>
                  <a:txBody>
                    <a:bodyPr/>
                    <a:lstStyle/>
                    <a:p>
                      <a:r>
                        <a:rPr lang="sv-SE" dirty="0"/>
                        <a:t>x</a:t>
                      </a:r>
                    </a:p>
                  </a:txBody>
                  <a:tcPr/>
                </a:tc>
                <a:tc>
                  <a:txBody>
                    <a:bodyPr/>
                    <a:lstStyle/>
                    <a:p>
                      <a:endParaRPr lang="sv-SE"/>
                    </a:p>
                  </a:txBody>
                  <a:tcPr/>
                </a:tc>
                <a:tc>
                  <a:txBody>
                    <a:bodyPr/>
                    <a:lstStyle/>
                    <a:p>
                      <a:endParaRPr lang="sv-SE" dirty="0"/>
                    </a:p>
                  </a:txBody>
                  <a:tcPr/>
                </a:tc>
                <a:tc>
                  <a:txBody>
                    <a:bodyPr/>
                    <a:lstStyle/>
                    <a:p>
                      <a:r>
                        <a:rPr lang="sv-SE" dirty="0"/>
                        <a:t>x</a:t>
                      </a:r>
                    </a:p>
                  </a:txBody>
                  <a:tcPr/>
                </a:tc>
                <a:tc>
                  <a:txBody>
                    <a:bodyPr/>
                    <a:lstStyle/>
                    <a:p>
                      <a:endParaRPr lang="sv-SE"/>
                    </a:p>
                  </a:txBody>
                  <a:tcPr/>
                </a:tc>
                <a:tc>
                  <a:txBody>
                    <a:bodyPr/>
                    <a:lstStyle/>
                    <a:p>
                      <a:r>
                        <a:rPr lang="sv-SE" dirty="0"/>
                        <a:t>x</a:t>
                      </a:r>
                    </a:p>
                  </a:txBody>
                  <a:tcPr/>
                </a:tc>
                <a:tc>
                  <a:txBody>
                    <a:bodyPr/>
                    <a:lstStyle/>
                    <a:p>
                      <a:r>
                        <a:rPr lang="sv-SE" dirty="0"/>
                        <a:t>x</a:t>
                      </a:r>
                    </a:p>
                  </a:txBody>
                  <a:tcPr/>
                </a:tc>
                <a:extLst>
                  <a:ext uri="{0D108BD9-81ED-4DB2-BD59-A6C34878D82A}">
                    <a16:rowId xmlns:a16="http://schemas.microsoft.com/office/drawing/2014/main" val="3189262869"/>
                  </a:ext>
                </a:extLst>
              </a:tr>
              <a:tr h="370840">
                <a:tc>
                  <a:txBody>
                    <a:bodyPr/>
                    <a:lstStyle/>
                    <a:p>
                      <a:r>
                        <a:rPr lang="sv-SE" dirty="0"/>
                        <a:t>Potentiell explosiv blandning finns i ventilen</a:t>
                      </a:r>
                    </a:p>
                  </a:txBody>
                  <a:tcPr/>
                </a:tc>
                <a:tc>
                  <a:txBody>
                    <a:bodyPr/>
                    <a:lstStyle/>
                    <a:p>
                      <a:r>
                        <a:rPr lang="sv-SE" dirty="0"/>
                        <a:t>x</a:t>
                      </a:r>
                    </a:p>
                  </a:txBody>
                  <a:tcPr/>
                </a:tc>
                <a:tc>
                  <a:txBody>
                    <a:bodyPr/>
                    <a:lstStyle/>
                    <a:p>
                      <a:r>
                        <a:rPr lang="sv-SE" dirty="0"/>
                        <a:t>x</a:t>
                      </a:r>
                    </a:p>
                  </a:txBody>
                  <a:tcPr/>
                </a:tc>
                <a:tc>
                  <a:txBody>
                    <a:bodyPr/>
                    <a:lstStyle/>
                    <a:p>
                      <a:r>
                        <a:rPr lang="sv-SE" dirty="0"/>
                        <a:t>x</a:t>
                      </a:r>
                    </a:p>
                  </a:txBody>
                  <a:tcPr/>
                </a:tc>
                <a:tc>
                  <a:txBody>
                    <a:bodyPr/>
                    <a:lstStyle/>
                    <a:p>
                      <a:endParaRPr lang="sv-SE" dirty="0"/>
                    </a:p>
                  </a:txBody>
                  <a:tcPr/>
                </a:tc>
                <a:tc>
                  <a:txBody>
                    <a:bodyPr/>
                    <a:lstStyle/>
                    <a:p>
                      <a:r>
                        <a:rPr lang="sv-SE" dirty="0"/>
                        <a:t>x</a:t>
                      </a:r>
                    </a:p>
                  </a:txBody>
                  <a:tcPr/>
                </a:tc>
                <a:tc>
                  <a:txBody>
                    <a:bodyPr/>
                    <a:lstStyle/>
                    <a:p>
                      <a:endParaRPr lang="sv-SE"/>
                    </a:p>
                  </a:txBody>
                  <a:tcPr/>
                </a:tc>
                <a:tc>
                  <a:txBody>
                    <a:bodyPr/>
                    <a:lstStyle/>
                    <a:p>
                      <a:endParaRPr lang="sv-SE"/>
                    </a:p>
                  </a:txBody>
                  <a:tcPr/>
                </a:tc>
                <a:tc>
                  <a:txBody>
                    <a:bodyPr/>
                    <a:lstStyle/>
                    <a:p>
                      <a:endParaRPr lang="sv-SE"/>
                    </a:p>
                  </a:txBody>
                  <a:tcPr/>
                </a:tc>
                <a:extLst>
                  <a:ext uri="{0D108BD9-81ED-4DB2-BD59-A6C34878D82A}">
                    <a16:rowId xmlns:a16="http://schemas.microsoft.com/office/drawing/2014/main" val="2496831183"/>
                  </a:ext>
                </a:extLst>
              </a:tr>
              <a:tr h="370840">
                <a:tc>
                  <a:txBody>
                    <a:bodyPr/>
                    <a:lstStyle/>
                    <a:p>
                      <a:r>
                        <a:rPr lang="sv-SE" dirty="0"/>
                        <a:t>Potentiell explosiv blandning finns ej i ventilen</a:t>
                      </a:r>
                    </a:p>
                    <a:p>
                      <a:r>
                        <a:rPr lang="sv-SE" dirty="0"/>
                        <a:t>m</a:t>
                      </a:r>
                      <a:r>
                        <a:rPr lang="sv-SE"/>
                        <a:t>en utanför ventilen</a:t>
                      </a:r>
                      <a:endParaRPr lang="sv-SE" dirty="0"/>
                    </a:p>
                  </a:txBody>
                  <a:tcPr/>
                </a:tc>
                <a:tc>
                  <a:txBody>
                    <a:bodyPr/>
                    <a:lstStyle/>
                    <a:p>
                      <a:endParaRPr lang="sv-SE" dirty="0"/>
                    </a:p>
                  </a:txBody>
                  <a:tcPr/>
                </a:tc>
                <a:tc>
                  <a:txBody>
                    <a:bodyPr/>
                    <a:lstStyle/>
                    <a:p>
                      <a:endParaRPr lang="sv-SE"/>
                    </a:p>
                  </a:txBody>
                  <a:tcPr/>
                </a:tc>
                <a:tc>
                  <a:txBody>
                    <a:bodyPr/>
                    <a:lstStyle/>
                    <a:p>
                      <a:endParaRPr lang="sv-SE" dirty="0"/>
                    </a:p>
                  </a:txBody>
                  <a:tcPr/>
                </a:tc>
                <a:tc>
                  <a:txBody>
                    <a:bodyPr/>
                    <a:lstStyle/>
                    <a:p>
                      <a:r>
                        <a:rPr lang="sv-SE" dirty="0"/>
                        <a:t>x</a:t>
                      </a:r>
                    </a:p>
                  </a:txBody>
                  <a:tcPr/>
                </a:tc>
                <a:tc>
                  <a:txBody>
                    <a:bodyPr/>
                    <a:lstStyle/>
                    <a:p>
                      <a:endParaRPr lang="sv-SE"/>
                    </a:p>
                  </a:txBody>
                  <a:tcPr/>
                </a:tc>
                <a:tc>
                  <a:txBody>
                    <a:bodyPr/>
                    <a:lstStyle/>
                    <a:p>
                      <a:r>
                        <a:rPr lang="sv-SE" dirty="0"/>
                        <a:t>x</a:t>
                      </a:r>
                    </a:p>
                  </a:txBody>
                  <a:tcPr/>
                </a:tc>
                <a:tc>
                  <a:txBody>
                    <a:bodyPr/>
                    <a:lstStyle/>
                    <a:p>
                      <a:r>
                        <a:rPr lang="sv-SE" dirty="0"/>
                        <a:t>x</a:t>
                      </a:r>
                    </a:p>
                  </a:txBody>
                  <a:tcPr/>
                </a:tc>
                <a:tc>
                  <a:txBody>
                    <a:bodyPr/>
                    <a:lstStyle/>
                    <a:p>
                      <a:r>
                        <a:rPr lang="sv-SE" dirty="0"/>
                        <a:t>x</a:t>
                      </a:r>
                    </a:p>
                  </a:txBody>
                  <a:tcPr/>
                </a:tc>
                <a:extLst>
                  <a:ext uri="{0D108BD9-81ED-4DB2-BD59-A6C34878D82A}">
                    <a16:rowId xmlns:a16="http://schemas.microsoft.com/office/drawing/2014/main" val="1313044496"/>
                  </a:ext>
                </a:extLst>
              </a:tr>
              <a:tr h="370840">
                <a:tc>
                  <a:txBody>
                    <a:bodyPr/>
                    <a:lstStyle/>
                    <a:p>
                      <a:endParaRPr lang="sv-SE" dirty="0"/>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extLst>
                  <a:ext uri="{0D108BD9-81ED-4DB2-BD59-A6C34878D82A}">
                    <a16:rowId xmlns:a16="http://schemas.microsoft.com/office/drawing/2014/main" val="1564509267"/>
                  </a:ext>
                </a:extLst>
              </a:tr>
              <a:tr h="370840">
                <a:tc>
                  <a:txBody>
                    <a:bodyPr/>
                    <a:lstStyle/>
                    <a:p>
                      <a:r>
                        <a:rPr lang="sv-SE" dirty="0"/>
                        <a:t>ATEX gäller?</a:t>
                      </a:r>
                    </a:p>
                  </a:txBody>
                  <a:tcPr/>
                </a:tc>
                <a:tc>
                  <a:txBody>
                    <a:bodyPr/>
                    <a:lstStyle/>
                    <a:p>
                      <a:r>
                        <a:rPr lang="sv-SE" dirty="0"/>
                        <a:t>Ja</a:t>
                      </a:r>
                    </a:p>
                  </a:txBody>
                  <a:tcPr/>
                </a:tc>
                <a:tc>
                  <a:txBody>
                    <a:bodyPr/>
                    <a:lstStyle/>
                    <a:p>
                      <a:r>
                        <a:rPr lang="sv-SE" dirty="0"/>
                        <a:t>Nej</a:t>
                      </a:r>
                    </a:p>
                  </a:txBody>
                  <a:tcPr/>
                </a:tc>
                <a:tc>
                  <a:txBody>
                    <a:bodyPr/>
                    <a:lstStyle/>
                    <a:p>
                      <a:r>
                        <a:rPr lang="sv-SE"/>
                        <a:t>Nej</a:t>
                      </a:r>
                      <a:endParaRPr lang="sv-SE" dirty="0"/>
                    </a:p>
                  </a:txBody>
                  <a:tcPr/>
                </a:tc>
                <a:tc>
                  <a:txBody>
                    <a:bodyPr/>
                    <a:lstStyle/>
                    <a:p>
                      <a:r>
                        <a:rPr lang="sv-SE" dirty="0"/>
                        <a:t>Ja</a:t>
                      </a:r>
                    </a:p>
                  </a:txBody>
                  <a:tcPr/>
                </a:tc>
                <a:tc>
                  <a:txBody>
                    <a:bodyPr/>
                    <a:lstStyle/>
                    <a:p>
                      <a:r>
                        <a:rPr lang="sv-SE" dirty="0"/>
                        <a:t>Nej</a:t>
                      </a:r>
                    </a:p>
                  </a:txBody>
                  <a:tcPr/>
                </a:tc>
                <a:tc>
                  <a:txBody>
                    <a:bodyPr/>
                    <a:lstStyle/>
                    <a:p>
                      <a:r>
                        <a:rPr lang="sv-SE" dirty="0"/>
                        <a:t>Nej</a:t>
                      </a:r>
                    </a:p>
                  </a:txBody>
                  <a:tcPr/>
                </a:tc>
                <a:tc>
                  <a:txBody>
                    <a:bodyPr/>
                    <a:lstStyle/>
                    <a:p>
                      <a:r>
                        <a:rPr lang="sv-SE" dirty="0"/>
                        <a:t>Nej</a:t>
                      </a:r>
                    </a:p>
                  </a:txBody>
                  <a:tcPr/>
                </a:tc>
                <a:tc>
                  <a:txBody>
                    <a:bodyPr/>
                    <a:lstStyle/>
                    <a:p>
                      <a:r>
                        <a:rPr lang="sv-SE" dirty="0"/>
                        <a:t>Nej</a:t>
                      </a:r>
                    </a:p>
                  </a:txBody>
                  <a:tcPr/>
                </a:tc>
                <a:extLst>
                  <a:ext uri="{0D108BD9-81ED-4DB2-BD59-A6C34878D82A}">
                    <a16:rowId xmlns:a16="http://schemas.microsoft.com/office/drawing/2014/main" val="2732107829"/>
                  </a:ext>
                </a:extLst>
              </a:tr>
              <a:tr h="370840">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extLst>
                  <a:ext uri="{0D108BD9-81ED-4DB2-BD59-A6C34878D82A}">
                    <a16:rowId xmlns:a16="http://schemas.microsoft.com/office/drawing/2014/main" val="431317054"/>
                  </a:ext>
                </a:extLst>
              </a:tr>
              <a:tr h="370840">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a:p>
                  </a:txBody>
                  <a:tcPr/>
                </a:tc>
                <a:tc>
                  <a:txBody>
                    <a:bodyPr/>
                    <a:lstStyle/>
                    <a:p>
                      <a:endParaRPr lang="sv-SE" dirty="0"/>
                    </a:p>
                  </a:txBody>
                  <a:tcPr/>
                </a:tc>
                <a:extLst>
                  <a:ext uri="{0D108BD9-81ED-4DB2-BD59-A6C34878D82A}">
                    <a16:rowId xmlns:a16="http://schemas.microsoft.com/office/drawing/2014/main" val="3966889233"/>
                  </a:ext>
                </a:extLst>
              </a:tr>
            </a:tbl>
          </a:graphicData>
        </a:graphic>
      </p:graphicFrame>
      <p:sp>
        <p:nvSpPr>
          <p:cNvPr id="6" name="Platshållare för sidfot 5">
            <a:extLst>
              <a:ext uri="{FF2B5EF4-FFF2-40B4-BE49-F238E27FC236}">
                <a16:creationId xmlns:a16="http://schemas.microsoft.com/office/drawing/2014/main" id="{00AA8E0D-9154-4A08-884D-7E62F82D005F}"/>
              </a:ext>
            </a:extLst>
          </p:cNvPr>
          <p:cNvSpPr>
            <a:spLocks noGrp="1"/>
          </p:cNvSpPr>
          <p:nvPr>
            <p:ph type="ftr" sz="quarter" idx="11"/>
          </p:nvPr>
        </p:nvSpPr>
        <p:spPr/>
        <p:txBody>
          <a:bodyPr/>
          <a:lstStyle/>
          <a:p>
            <a:r>
              <a:rPr lang="sv-SE" dirty="0"/>
              <a:t>Bo Seborn 2019-04-01</a:t>
            </a:r>
          </a:p>
        </p:txBody>
      </p:sp>
      <p:pic>
        <p:nvPicPr>
          <p:cNvPr id="7" name="Bildobjekt 6" descr="armaturforeningen_logga.png">
            <a:extLst>
              <a:ext uri="{FF2B5EF4-FFF2-40B4-BE49-F238E27FC236}">
                <a16:creationId xmlns:a16="http://schemas.microsoft.com/office/drawing/2014/main" id="{4FDCB85A-F5E7-4039-B6E6-AD7B43C597ED}"/>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196427" y="5995427"/>
            <a:ext cx="3467735" cy="810895"/>
          </a:xfrm>
          <a:prstGeom prst="rect">
            <a:avLst/>
          </a:prstGeom>
        </p:spPr>
      </p:pic>
    </p:spTree>
    <p:extLst>
      <p:ext uri="{BB962C8B-B14F-4D97-AF65-F5344CB8AC3E}">
        <p14:creationId xmlns:p14="http://schemas.microsoft.com/office/powerpoint/2010/main" val="286399873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478</TotalTime>
  <Words>513</Words>
  <Application>Microsoft Office PowerPoint</Application>
  <PresentationFormat>Bredbild</PresentationFormat>
  <Paragraphs>161</Paragraphs>
  <Slides>15</Slides>
  <Notes>0</Notes>
  <HiddenSlides>0</HiddenSlides>
  <MMClips>0</MMClips>
  <ScaleCrop>false</ScaleCrop>
  <HeadingPairs>
    <vt:vector size="8" baseType="variant">
      <vt:variant>
        <vt:lpstr>Använt teckensnitt</vt:lpstr>
      </vt:variant>
      <vt:variant>
        <vt:i4>5</vt:i4>
      </vt:variant>
      <vt:variant>
        <vt:lpstr>Tema</vt:lpstr>
      </vt:variant>
      <vt:variant>
        <vt:i4>1</vt:i4>
      </vt:variant>
      <vt:variant>
        <vt:lpstr>Serverprogram för OLE-inbäddning</vt:lpstr>
      </vt:variant>
      <vt:variant>
        <vt:i4>2</vt:i4>
      </vt:variant>
      <vt:variant>
        <vt:lpstr>Bildrubriker</vt:lpstr>
      </vt:variant>
      <vt:variant>
        <vt:i4>15</vt:i4>
      </vt:variant>
    </vt:vector>
  </HeadingPairs>
  <TitlesOfParts>
    <vt:vector size="23" baseType="lpstr">
      <vt:lpstr>AGaramond</vt:lpstr>
      <vt:lpstr>Arial</vt:lpstr>
      <vt:lpstr>Calibri</vt:lpstr>
      <vt:lpstr>Calibri Light</vt:lpstr>
      <vt:lpstr>Verdana</vt:lpstr>
      <vt:lpstr>Office-tema</vt:lpstr>
      <vt:lpstr>Bitmappsbild</vt:lpstr>
      <vt:lpstr>Document</vt:lpstr>
      <vt:lpstr>PowerPoint-presentation</vt:lpstr>
      <vt:lpstr>PowerPoint-presentation</vt:lpstr>
      <vt:lpstr>ATEX Ventil med manöverdon</vt:lpstr>
      <vt:lpstr>                                                    Svenska föreskrifter                                         ATEX </vt:lpstr>
      <vt:lpstr>                                     ATEX</vt:lpstr>
      <vt:lpstr>                          ATEX kategoriindelning</vt:lpstr>
      <vt:lpstr>PowerPoint-presentation</vt:lpstr>
      <vt:lpstr>      ATEX  Stegen för att bestämma krav på ventil eller ventil med don   1. Brukaren (kunden) måste ange vilken zon eller utrustningskategori, temperaturklass och explosionsgrupp som gäller, se sammanställning  2. Ventil med don definieras som utrustning. Handmanövrerad ventil omfattas inte av ATEX, referens (1), §38.  3. Beroende på utrustningskategori, se nedan, blir resultatet utrustningskategori M1, M2, 1, 2 eller 3  4. Här finns nu ett antal alternativ, fall A-F, referens (2), se nedan sammanställning  </vt:lpstr>
      <vt:lpstr>Ventil med el- eller pneumatiskt don </vt:lpstr>
      <vt:lpstr>Krav om ATEX gäller Ventil med el-eller pneumatiskt don     </vt:lpstr>
      <vt:lpstr> ATEX Vilka risker kan finnas för ventil med don?  Statisk elektricitet, förslag: antistatiskt utförande, jordning, kolfyld PTFE Hög pereferihastighet &gt;1m/s, förslag:  justera donet Hög yttemperatur, knappast aktuellt Gnistbildning, förslag: kapsling för el-don  Se även bilaga 8) Ball valves, referens (3) </vt:lpstr>
      <vt:lpstr>PowerPoint-presentation</vt:lpstr>
      <vt:lpstr>Explosionsgrupp Det finns tre explosionsgrupper: IIA, IIB och IIC. Ämnen delas in i explosionsgrupp dels beroende på den energi som krävs för att antända ämnet, dels efter dess förmåga att vid antändning slå en flamma genom en smal spalt. IIC är den grupp som är mest lättantändlig, och mest benägen att slå en flamma genom en spalt. Några exempel på explosionsgrupper anges nedan. </vt:lpstr>
      <vt:lpstr>PowerPoint-presentation</vt:lpstr>
      <vt:lpstr>                                                          ATEX referenser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Krav om ATEX gäller Ventil med el-eller pneumatiskt don</dc:title>
  <dc:creator>Bo Seborn</dc:creator>
  <cp:lastModifiedBy>Armaturföreningen</cp:lastModifiedBy>
  <cp:revision>98</cp:revision>
  <dcterms:created xsi:type="dcterms:W3CDTF">2018-01-14T15:32:40Z</dcterms:created>
  <dcterms:modified xsi:type="dcterms:W3CDTF">2019-04-06T16:06:23Z</dcterms:modified>
</cp:coreProperties>
</file>